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28"/>
  </p:notesMasterIdLst>
  <p:sldIdLst>
    <p:sldId id="256" r:id="rId2"/>
    <p:sldId id="521" r:id="rId3"/>
    <p:sldId id="522" r:id="rId4"/>
    <p:sldId id="523" r:id="rId5"/>
    <p:sldId id="257" r:id="rId6"/>
    <p:sldId id="258" r:id="rId7"/>
    <p:sldId id="259" r:id="rId8"/>
    <p:sldId id="260" r:id="rId9"/>
    <p:sldId id="261" r:id="rId10"/>
    <p:sldId id="262" r:id="rId11"/>
    <p:sldId id="263" r:id="rId12"/>
    <p:sldId id="264" r:id="rId13"/>
    <p:sldId id="265" r:id="rId14"/>
    <p:sldId id="266" r:id="rId15"/>
    <p:sldId id="267" r:id="rId16"/>
    <p:sldId id="524" r:id="rId17"/>
    <p:sldId id="525" r:id="rId18"/>
    <p:sldId id="268" r:id="rId19"/>
    <p:sldId id="526" r:id="rId20"/>
    <p:sldId id="270" r:id="rId21"/>
    <p:sldId id="271" r:id="rId22"/>
    <p:sldId id="272" r:id="rId23"/>
    <p:sldId id="273" r:id="rId24"/>
    <p:sldId id="274" r:id="rId25"/>
    <p:sldId id="527" r:id="rId26"/>
    <p:sldId id="276" r:id="rId27"/>
    <p:sldId id="528" r:id="rId28"/>
    <p:sldId id="278" r:id="rId29"/>
    <p:sldId id="529" r:id="rId30"/>
    <p:sldId id="280" r:id="rId31"/>
    <p:sldId id="530" r:id="rId32"/>
    <p:sldId id="284" r:id="rId33"/>
    <p:sldId id="531" r:id="rId34"/>
    <p:sldId id="532" r:id="rId35"/>
    <p:sldId id="287" r:id="rId36"/>
    <p:sldId id="288" r:id="rId37"/>
    <p:sldId id="533" r:id="rId38"/>
    <p:sldId id="291" r:id="rId39"/>
    <p:sldId id="293" r:id="rId40"/>
    <p:sldId id="534" r:id="rId41"/>
    <p:sldId id="294" r:id="rId42"/>
    <p:sldId id="535" r:id="rId43"/>
    <p:sldId id="296" r:id="rId44"/>
    <p:sldId id="297" r:id="rId45"/>
    <p:sldId id="298" r:id="rId46"/>
    <p:sldId id="299" r:id="rId47"/>
    <p:sldId id="300" r:id="rId48"/>
    <p:sldId id="301" r:id="rId49"/>
    <p:sldId id="302" r:id="rId50"/>
    <p:sldId id="536" r:id="rId51"/>
    <p:sldId id="304" r:id="rId52"/>
    <p:sldId id="537" r:id="rId53"/>
    <p:sldId id="306" r:id="rId54"/>
    <p:sldId id="538" r:id="rId55"/>
    <p:sldId id="308" r:id="rId56"/>
    <p:sldId id="309" r:id="rId57"/>
    <p:sldId id="310" r:id="rId58"/>
    <p:sldId id="539" r:id="rId59"/>
    <p:sldId id="540" r:id="rId60"/>
    <p:sldId id="311" r:id="rId61"/>
    <p:sldId id="541" r:id="rId62"/>
    <p:sldId id="542" r:id="rId63"/>
    <p:sldId id="313" r:id="rId64"/>
    <p:sldId id="314" r:id="rId65"/>
    <p:sldId id="315" r:id="rId66"/>
    <p:sldId id="316" r:id="rId67"/>
    <p:sldId id="317" r:id="rId68"/>
    <p:sldId id="318" r:id="rId69"/>
    <p:sldId id="319" r:id="rId70"/>
    <p:sldId id="543" r:id="rId71"/>
    <p:sldId id="320" r:id="rId72"/>
    <p:sldId id="322" r:id="rId73"/>
    <p:sldId id="323" r:id="rId74"/>
    <p:sldId id="544" r:id="rId75"/>
    <p:sldId id="325" r:id="rId76"/>
    <p:sldId id="545" r:id="rId77"/>
    <p:sldId id="326" r:id="rId78"/>
    <p:sldId id="327" r:id="rId79"/>
    <p:sldId id="328" r:id="rId80"/>
    <p:sldId id="329" r:id="rId81"/>
    <p:sldId id="330" r:id="rId82"/>
    <p:sldId id="331" r:id="rId83"/>
    <p:sldId id="332" r:id="rId84"/>
    <p:sldId id="546" r:id="rId85"/>
    <p:sldId id="334" r:id="rId86"/>
    <p:sldId id="335" r:id="rId87"/>
    <p:sldId id="336" r:id="rId88"/>
    <p:sldId id="337" r:id="rId89"/>
    <p:sldId id="338" r:id="rId90"/>
    <p:sldId id="339" r:id="rId91"/>
    <p:sldId id="340" r:id="rId92"/>
    <p:sldId id="547" r:id="rId93"/>
    <p:sldId id="342" r:id="rId94"/>
    <p:sldId id="343" r:id="rId95"/>
    <p:sldId id="344" r:id="rId96"/>
    <p:sldId id="345" r:id="rId97"/>
    <p:sldId id="346" r:id="rId98"/>
    <p:sldId id="347" r:id="rId99"/>
    <p:sldId id="348" r:id="rId100"/>
    <p:sldId id="349" r:id="rId101"/>
    <p:sldId id="350" r:id="rId102"/>
    <p:sldId id="351" r:id="rId103"/>
    <p:sldId id="352" r:id="rId104"/>
    <p:sldId id="548" r:id="rId105"/>
    <p:sldId id="549" r:id="rId106"/>
    <p:sldId id="550" r:id="rId107"/>
    <p:sldId id="551" r:id="rId108"/>
    <p:sldId id="354" r:id="rId109"/>
    <p:sldId id="355" r:id="rId110"/>
    <p:sldId id="356" r:id="rId111"/>
    <p:sldId id="357" r:id="rId112"/>
    <p:sldId id="358" r:id="rId113"/>
    <p:sldId id="359" r:id="rId114"/>
    <p:sldId id="514"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552" r:id="rId129"/>
    <p:sldId id="553" r:id="rId130"/>
    <p:sldId id="374" r:id="rId131"/>
    <p:sldId id="516" r:id="rId132"/>
    <p:sldId id="515"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554" r:id="rId152"/>
    <p:sldId id="394" r:id="rId153"/>
    <p:sldId id="395" r:id="rId154"/>
    <p:sldId id="396" r:id="rId155"/>
    <p:sldId id="397" r:id="rId156"/>
    <p:sldId id="555" r:id="rId157"/>
    <p:sldId id="556" r:id="rId158"/>
    <p:sldId id="557" r:id="rId159"/>
    <p:sldId id="399" r:id="rId160"/>
    <p:sldId id="400" r:id="rId161"/>
    <p:sldId id="401" r:id="rId162"/>
    <p:sldId id="402" r:id="rId163"/>
    <p:sldId id="403" r:id="rId164"/>
    <p:sldId id="404" r:id="rId165"/>
    <p:sldId id="405" r:id="rId166"/>
    <p:sldId id="406" r:id="rId167"/>
    <p:sldId id="407" r:id="rId168"/>
    <p:sldId id="408" r:id="rId169"/>
    <p:sldId id="409" r:id="rId170"/>
    <p:sldId id="558" r:id="rId171"/>
    <p:sldId id="559" r:id="rId172"/>
    <p:sldId id="560" r:id="rId173"/>
    <p:sldId id="410" r:id="rId174"/>
    <p:sldId id="411" r:id="rId175"/>
    <p:sldId id="561" r:id="rId176"/>
    <p:sldId id="413" r:id="rId177"/>
    <p:sldId id="414" r:id="rId178"/>
    <p:sldId id="415" r:id="rId179"/>
    <p:sldId id="416" r:id="rId180"/>
    <p:sldId id="562" r:id="rId181"/>
    <p:sldId id="563" r:id="rId182"/>
    <p:sldId id="417" r:id="rId183"/>
    <p:sldId id="418" r:id="rId184"/>
    <p:sldId id="419" r:id="rId185"/>
    <p:sldId id="420" r:id="rId186"/>
    <p:sldId id="421" r:id="rId187"/>
    <p:sldId id="564" r:id="rId188"/>
    <p:sldId id="565" r:id="rId189"/>
    <p:sldId id="423" r:id="rId190"/>
    <p:sldId id="424" r:id="rId191"/>
    <p:sldId id="425" r:id="rId192"/>
    <p:sldId id="566" r:id="rId193"/>
    <p:sldId id="427" r:id="rId194"/>
    <p:sldId id="428" r:id="rId195"/>
    <p:sldId id="567" r:id="rId196"/>
    <p:sldId id="568" r:id="rId197"/>
    <p:sldId id="430" r:id="rId198"/>
    <p:sldId id="431" r:id="rId199"/>
    <p:sldId id="432" r:id="rId200"/>
    <p:sldId id="433" r:id="rId201"/>
    <p:sldId id="517" r:id="rId202"/>
    <p:sldId id="434" r:id="rId203"/>
    <p:sldId id="435" r:id="rId204"/>
    <p:sldId id="439" r:id="rId205"/>
    <p:sldId id="440" r:id="rId206"/>
    <p:sldId id="518" r:id="rId207"/>
    <p:sldId id="519" r:id="rId208"/>
    <p:sldId id="441" r:id="rId209"/>
    <p:sldId id="442" r:id="rId210"/>
    <p:sldId id="443" r:id="rId211"/>
    <p:sldId id="569" r:id="rId212"/>
    <p:sldId id="446" r:id="rId213"/>
    <p:sldId id="447" r:id="rId214"/>
    <p:sldId id="448" r:id="rId215"/>
    <p:sldId id="570" r:id="rId216"/>
    <p:sldId id="571" r:id="rId217"/>
    <p:sldId id="450" r:id="rId218"/>
    <p:sldId id="520" r:id="rId219"/>
    <p:sldId id="451" r:id="rId220"/>
    <p:sldId id="572" r:id="rId221"/>
    <p:sldId id="573" r:id="rId222"/>
    <p:sldId id="453" r:id="rId223"/>
    <p:sldId id="454" r:id="rId224"/>
    <p:sldId id="455" r:id="rId225"/>
    <p:sldId id="456" r:id="rId226"/>
    <p:sldId id="457" r:id="rId22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109" d="100"/>
          <a:sy n="109" d="100"/>
        </p:scale>
        <p:origin x="127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477FEB0C-05AD-42FD-8886-43C93A1BDCE8}" type="datetimeFigureOut">
              <a:rPr lang="en-US"/>
              <a:pPr>
                <a:defRPr/>
              </a:pPr>
              <a:t>7/24/2018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D5F8E815-547A-4CDD-A14A-6C9E11316C7D}" type="slidenum">
              <a:rPr lang="en-US" altLang="en-US"/>
              <a:pPr>
                <a:defRPr/>
              </a:pPr>
              <a:t>‹#›</a:t>
            </a:fld>
            <a:endParaRPr lang="en-US" altLang="en-US"/>
          </a:p>
        </p:txBody>
      </p:sp>
    </p:spTree>
    <p:extLst>
      <p:ext uri="{BB962C8B-B14F-4D97-AF65-F5344CB8AC3E}">
        <p14:creationId xmlns:p14="http://schemas.microsoft.com/office/powerpoint/2010/main" val="2208011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NZ"/>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fld id="{7E5C3E48-E58D-4D68-A6EC-88E07D1BFFC9}" type="datetime1">
              <a:rPr lang="en-US"/>
              <a:pPr>
                <a:defRPr/>
              </a:pPr>
              <a:t>7/24/2018</a:t>
            </a:fld>
            <a:endParaRPr lang="en-US" dirty="0"/>
          </a:p>
        </p:txBody>
      </p:sp>
      <p:sp>
        <p:nvSpPr>
          <p:cNvPr id="13" name="Slide Number Placeholder 26"/>
          <p:cNvSpPr>
            <a:spLocks noGrp="1"/>
          </p:cNvSpPr>
          <p:nvPr>
            <p:ph type="sldNum" sz="quarter" idx="11"/>
          </p:nvPr>
        </p:nvSpPr>
        <p:spPr/>
        <p:txBody>
          <a:bodyPr/>
          <a:lstStyle>
            <a:lvl1pPr>
              <a:defRPr smtClean="0">
                <a:solidFill>
                  <a:srgbClr val="FFFFFF"/>
                </a:solidFill>
              </a:defRPr>
            </a:lvl1pPr>
          </a:lstStyle>
          <a:p>
            <a:pPr>
              <a:defRPr/>
            </a:pPr>
            <a:fld id="{36FDCD99-73C1-45E2-89C8-C404496EF226}" type="slidenum">
              <a:rPr lang="en-US" altLang="en-US"/>
              <a:pPr>
                <a:defRPr/>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1992-2014 by Pearson Education, Inc. All Rights Reserved.</a:t>
            </a:r>
          </a:p>
        </p:txBody>
      </p:sp>
    </p:spTree>
    <p:extLst>
      <p:ext uri="{BB962C8B-B14F-4D97-AF65-F5344CB8AC3E}">
        <p14:creationId xmlns:p14="http://schemas.microsoft.com/office/powerpoint/2010/main" val="137886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37F611CF-37AB-4D87-81D6-A5EFDBEF1581}" type="datetime1">
              <a:rPr lang="en-US"/>
              <a:pPr>
                <a:defRPr/>
              </a:pPr>
              <a:t>7/24/2018</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AD5DEF29-B030-4F25-95E5-E2ED9EC8698A}" type="slidenum">
              <a:rPr lang="en-US" altLang="en-US"/>
              <a:pPr>
                <a:defRPr/>
              </a:pPr>
              <a:t>‹#›</a:t>
            </a:fld>
            <a:endParaRPr lang="en-US" altLang="en-US"/>
          </a:p>
        </p:txBody>
      </p:sp>
    </p:spTree>
    <p:extLst>
      <p:ext uri="{BB962C8B-B14F-4D97-AF65-F5344CB8AC3E}">
        <p14:creationId xmlns:p14="http://schemas.microsoft.com/office/powerpoint/2010/main" val="301123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677D934-26FC-4CA1-88FB-CCF96009217C}" type="datetime1">
              <a:rPr lang="en-US"/>
              <a:pPr>
                <a:defRPr/>
              </a:pPr>
              <a:t>7/24/2018</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10FB7ED4-8070-4CE2-9D3A-AC4E8FCCBFE1}" type="slidenum">
              <a:rPr lang="en-US" altLang="en-US"/>
              <a:pPr>
                <a:defRPr/>
              </a:pPr>
              <a:t>‹#›</a:t>
            </a:fld>
            <a:endParaRPr lang="en-US" altLang="en-US"/>
          </a:p>
        </p:txBody>
      </p:sp>
    </p:spTree>
    <p:extLst>
      <p:ext uri="{BB962C8B-B14F-4D97-AF65-F5344CB8AC3E}">
        <p14:creationId xmlns:p14="http://schemas.microsoft.com/office/powerpoint/2010/main" val="747051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52B0C16-5ED0-49A5-B60F-7D0DD63D3D3E}" type="datetime1">
              <a:rPr lang="en-US"/>
              <a:pPr>
                <a:defRPr/>
              </a:pPr>
              <a:t>7/24/2018</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527DE5F0-AD10-479B-84FF-F0B4E84D31A8}" type="slidenum">
              <a:rPr lang="en-US" altLang="en-US"/>
              <a:pPr>
                <a:defRPr/>
              </a:pPr>
              <a:t>‹#›</a:t>
            </a:fld>
            <a:endParaRPr lang="en-US" altLang="en-US"/>
          </a:p>
        </p:txBody>
      </p:sp>
    </p:spTree>
    <p:extLst>
      <p:ext uri="{BB962C8B-B14F-4D97-AF65-F5344CB8AC3E}">
        <p14:creationId xmlns:p14="http://schemas.microsoft.com/office/powerpoint/2010/main" val="314815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a:lvl1pPr>
            <a:extLst/>
          </a:lstStyle>
          <a:p>
            <a:pPr>
              <a:defRPr/>
            </a:pPr>
            <a:fld id="{527AEFD7-4EAE-45CB-8436-5ECB4EDA16EB}" type="datetime1">
              <a:rPr lang="en-US"/>
              <a:pPr>
                <a:defRPr/>
              </a:pPr>
              <a:t>7/24/2018</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 1992-2014 by Pearson Education, Inc. All Rights Reserved.</a:t>
            </a:r>
          </a:p>
        </p:txBody>
      </p:sp>
      <p:sp>
        <p:nvSpPr>
          <p:cNvPr id="9" name="Slide Number Placeholder 5"/>
          <p:cNvSpPr>
            <a:spLocks noGrp="1"/>
          </p:cNvSpPr>
          <p:nvPr>
            <p:ph type="sldNum" sz="quarter" idx="12"/>
          </p:nvPr>
        </p:nvSpPr>
        <p:spPr/>
        <p:txBody>
          <a:bodyPr/>
          <a:lstStyle>
            <a:lvl1pPr>
              <a:defRPr smtClean="0"/>
            </a:lvl1pPr>
          </a:lstStyle>
          <a:p>
            <a:pPr>
              <a:defRPr/>
            </a:pPr>
            <a:fld id="{9964BC2F-1838-4255-A23E-AE1306D39D59}" type="slidenum">
              <a:rPr lang="en-US" altLang="en-US"/>
              <a:pPr>
                <a:defRPr/>
              </a:pPr>
              <a:t>‹#›</a:t>
            </a:fld>
            <a:endParaRPr lang="en-US" altLang="en-US"/>
          </a:p>
        </p:txBody>
      </p:sp>
    </p:spTree>
    <p:extLst>
      <p:ext uri="{BB962C8B-B14F-4D97-AF65-F5344CB8AC3E}">
        <p14:creationId xmlns:p14="http://schemas.microsoft.com/office/powerpoint/2010/main" val="111654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EFBE5CF9-F552-4C9B-83C3-D792BE93E8D3}" type="datetime1">
              <a:rPr lang="en-US"/>
              <a:pPr>
                <a:defRPr/>
              </a:pPr>
              <a:t>7/24/2018</a:t>
            </a:fld>
            <a:endParaRPr lang="en-US" dirty="0"/>
          </a:p>
        </p:txBody>
      </p:sp>
      <p:sp>
        <p:nvSpPr>
          <p:cNvPr id="7" name="Footer Placeholder 4"/>
          <p:cNvSpPr>
            <a:spLocks noGrp="1"/>
          </p:cNvSpPr>
          <p:nvPr>
            <p:ph type="ftr" sz="quarter" idx="11"/>
          </p:nvPr>
        </p:nvSpPr>
        <p:spPr/>
        <p:txBody>
          <a:bodyPr/>
          <a:lstStyle>
            <a:lvl1pPr>
              <a:defRPr/>
            </a:lvl1pPr>
            <a:extLst/>
          </a:lstStyle>
          <a:p>
            <a:pPr>
              <a:defRPr/>
            </a:pPr>
            <a:r>
              <a:rPr lang="en-US"/>
              <a:t>© 1992-2014 by Pearson Education, Inc. All Rights Reserved.</a:t>
            </a:r>
          </a:p>
        </p:txBody>
      </p:sp>
      <p:sp>
        <p:nvSpPr>
          <p:cNvPr id="8" name="Slide Number Placeholder 5"/>
          <p:cNvSpPr>
            <a:spLocks noGrp="1"/>
          </p:cNvSpPr>
          <p:nvPr>
            <p:ph type="sldNum" sz="quarter" idx="12"/>
          </p:nvPr>
        </p:nvSpPr>
        <p:spPr/>
        <p:txBody>
          <a:bodyPr/>
          <a:lstStyle>
            <a:lvl1pPr>
              <a:defRPr smtClean="0"/>
            </a:lvl1pPr>
          </a:lstStyle>
          <a:p>
            <a:pPr>
              <a:defRPr/>
            </a:pPr>
            <a:fld id="{2E118E13-E59A-443C-B43E-E595C020CE28}" type="slidenum">
              <a:rPr lang="en-US" altLang="en-US"/>
              <a:pPr>
                <a:defRPr/>
              </a:pPr>
              <a:t>‹#›</a:t>
            </a:fld>
            <a:endParaRPr lang="en-US" altLang="en-US"/>
          </a:p>
        </p:txBody>
      </p:sp>
    </p:spTree>
    <p:extLst>
      <p:ext uri="{BB962C8B-B14F-4D97-AF65-F5344CB8AC3E}">
        <p14:creationId xmlns:p14="http://schemas.microsoft.com/office/powerpoint/2010/main" val="16644846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D12DC36D-A475-467E-A277-0A6504388414}" type="datetime1">
              <a:rPr lang="en-US"/>
              <a:pPr>
                <a:defRPr/>
              </a:pPr>
              <a:t>7/24/2018</a:t>
            </a:fld>
            <a:endParaRPr lang="en-US" dirty="0"/>
          </a:p>
        </p:txBody>
      </p:sp>
      <p:sp>
        <p:nvSpPr>
          <p:cNvPr id="6" name="Footer Placeholder 5"/>
          <p:cNvSpPr>
            <a:spLocks noGrp="1"/>
          </p:cNvSpPr>
          <p:nvPr>
            <p:ph type="ftr" sz="quarter" idx="11"/>
          </p:nvPr>
        </p:nvSpPr>
        <p:spPr/>
        <p:txBody>
          <a:bodyPr/>
          <a:lstStyle>
            <a:lvl1pPr>
              <a:defRPr/>
            </a:lvl1pPr>
            <a:extLst/>
          </a:lstStyle>
          <a:p>
            <a:pPr>
              <a:defRPr/>
            </a:pPr>
            <a:r>
              <a:rPr lang="en-US"/>
              <a:t>© 1992-2014 by Pearson Education, Inc. All Rights Reserved.</a:t>
            </a:r>
          </a:p>
        </p:txBody>
      </p:sp>
      <p:sp>
        <p:nvSpPr>
          <p:cNvPr id="7" name="Slide Number Placeholder 6"/>
          <p:cNvSpPr>
            <a:spLocks noGrp="1"/>
          </p:cNvSpPr>
          <p:nvPr>
            <p:ph type="sldNum" sz="quarter" idx="12"/>
          </p:nvPr>
        </p:nvSpPr>
        <p:spPr/>
        <p:txBody>
          <a:bodyPr/>
          <a:lstStyle>
            <a:lvl1pPr>
              <a:defRPr smtClean="0"/>
            </a:lvl1pPr>
          </a:lstStyle>
          <a:p>
            <a:pPr>
              <a:defRPr/>
            </a:pPr>
            <a:fld id="{8CAAF0D5-660D-4547-A972-C4DFD3F0C437}" type="slidenum">
              <a:rPr lang="en-US" altLang="en-US"/>
              <a:pPr>
                <a:defRPr/>
              </a:pPr>
              <a:t>‹#›</a:t>
            </a:fld>
            <a:endParaRPr lang="en-US" altLang="en-US"/>
          </a:p>
        </p:txBody>
      </p:sp>
    </p:spTree>
    <p:extLst>
      <p:ext uri="{BB962C8B-B14F-4D97-AF65-F5344CB8AC3E}">
        <p14:creationId xmlns:p14="http://schemas.microsoft.com/office/powerpoint/2010/main" val="179704826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758D4D51-4029-49CA-8A0A-8C74374F89D2}" type="datetime1">
              <a:rPr lang="en-US"/>
              <a:pPr>
                <a:defRPr/>
              </a:pPr>
              <a:t>7/24/2018</a:t>
            </a:fld>
            <a:endParaRPr lang="en-US" dirty="0"/>
          </a:p>
        </p:txBody>
      </p:sp>
      <p:sp>
        <p:nvSpPr>
          <p:cNvPr id="8" name="Footer Placeholder 7"/>
          <p:cNvSpPr>
            <a:spLocks noGrp="1"/>
          </p:cNvSpPr>
          <p:nvPr>
            <p:ph type="ftr" sz="quarter" idx="11"/>
          </p:nvPr>
        </p:nvSpPr>
        <p:spPr/>
        <p:txBody>
          <a:bodyPr/>
          <a:lstStyle>
            <a:lvl1pPr>
              <a:defRPr/>
            </a:lvl1pPr>
            <a:extLst/>
          </a:lstStyle>
          <a:p>
            <a:pPr>
              <a:defRPr/>
            </a:pPr>
            <a:r>
              <a:rPr lang="en-US"/>
              <a:t>© 1992-2014 by Pearson Education, Inc. All Rights Reserved.</a:t>
            </a:r>
          </a:p>
        </p:txBody>
      </p:sp>
      <p:sp>
        <p:nvSpPr>
          <p:cNvPr id="9" name="Slide Number Placeholder 8"/>
          <p:cNvSpPr>
            <a:spLocks noGrp="1"/>
          </p:cNvSpPr>
          <p:nvPr>
            <p:ph type="sldNum" sz="quarter" idx="12"/>
          </p:nvPr>
        </p:nvSpPr>
        <p:spPr/>
        <p:txBody>
          <a:bodyPr/>
          <a:lstStyle>
            <a:lvl1pPr>
              <a:defRPr smtClean="0"/>
            </a:lvl1pPr>
          </a:lstStyle>
          <a:p>
            <a:pPr>
              <a:defRPr/>
            </a:pPr>
            <a:fld id="{47F3D069-464D-479D-87B4-A690B9FC67F2}" type="slidenum">
              <a:rPr lang="en-US" altLang="en-US"/>
              <a:pPr>
                <a:defRPr/>
              </a:pPr>
              <a:t>‹#›</a:t>
            </a:fld>
            <a:endParaRPr lang="en-US" altLang="en-US"/>
          </a:p>
        </p:txBody>
      </p:sp>
    </p:spTree>
    <p:extLst>
      <p:ext uri="{BB962C8B-B14F-4D97-AF65-F5344CB8AC3E}">
        <p14:creationId xmlns:p14="http://schemas.microsoft.com/office/powerpoint/2010/main" val="38702039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7784001F-DEF9-4106-877E-8265AD228D98}" type="datetime1">
              <a:rPr lang="en-US"/>
              <a:pPr>
                <a:defRPr/>
              </a:pPr>
              <a:t>7/24/2018</a:t>
            </a:fld>
            <a:endParaRPr lang="en-US" dirty="0"/>
          </a:p>
        </p:txBody>
      </p:sp>
      <p:sp>
        <p:nvSpPr>
          <p:cNvPr id="4" name="Footer Placeholder 3"/>
          <p:cNvSpPr>
            <a:spLocks noGrp="1"/>
          </p:cNvSpPr>
          <p:nvPr>
            <p:ph type="ftr" sz="quarter" idx="11"/>
          </p:nvPr>
        </p:nvSpPr>
        <p:spPr/>
        <p:txBody>
          <a:bodyPr/>
          <a:lstStyle>
            <a:lvl1pPr>
              <a:defRPr/>
            </a:lvl1pPr>
            <a:extLst/>
          </a:lstStyle>
          <a:p>
            <a:pPr>
              <a:defRPr/>
            </a:pPr>
            <a:r>
              <a:rPr lang="en-US"/>
              <a:t>© 1992-2014 by Pearson Education, Inc. All Rights Reserved.</a:t>
            </a:r>
          </a:p>
        </p:txBody>
      </p:sp>
      <p:sp>
        <p:nvSpPr>
          <p:cNvPr id="5" name="Slide Number Placeholder 4"/>
          <p:cNvSpPr>
            <a:spLocks noGrp="1"/>
          </p:cNvSpPr>
          <p:nvPr>
            <p:ph type="sldNum" sz="quarter" idx="12"/>
          </p:nvPr>
        </p:nvSpPr>
        <p:spPr/>
        <p:txBody>
          <a:bodyPr/>
          <a:lstStyle>
            <a:lvl1pPr>
              <a:defRPr smtClean="0"/>
            </a:lvl1pPr>
          </a:lstStyle>
          <a:p>
            <a:pPr>
              <a:defRPr/>
            </a:pPr>
            <a:fld id="{08F6C1AA-04BE-47DD-AE5A-8FD477C2AE4F}" type="slidenum">
              <a:rPr lang="en-US" altLang="en-US"/>
              <a:pPr>
                <a:defRPr/>
              </a:pPr>
              <a:t>‹#›</a:t>
            </a:fld>
            <a:endParaRPr lang="en-US" altLang="en-US"/>
          </a:p>
        </p:txBody>
      </p:sp>
    </p:spTree>
    <p:extLst>
      <p:ext uri="{BB962C8B-B14F-4D97-AF65-F5344CB8AC3E}">
        <p14:creationId xmlns:p14="http://schemas.microsoft.com/office/powerpoint/2010/main" val="84468363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EF6F28B-05C6-4888-A19F-097F1881DF90}" type="datetime1">
              <a:rPr lang="en-US"/>
              <a:pPr>
                <a:defRPr/>
              </a:pPr>
              <a:t>7/24/2018</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 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pPr>
              <a:defRPr/>
            </a:pPr>
            <a:fld id="{9A835021-71C4-468F-AA8E-B829D4894214}" type="slidenum">
              <a:rPr lang="en-US" altLang="en-US"/>
              <a:pPr>
                <a:defRPr/>
              </a:pPr>
              <a:t>‹#›</a:t>
            </a:fld>
            <a:endParaRPr lang="en-US" altLang="en-US"/>
          </a:p>
        </p:txBody>
      </p:sp>
    </p:spTree>
    <p:extLst>
      <p:ext uri="{BB962C8B-B14F-4D97-AF65-F5344CB8AC3E}">
        <p14:creationId xmlns:p14="http://schemas.microsoft.com/office/powerpoint/2010/main" val="377293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49F77F15-052A-41F7-A44E-46B099BC0B8F}" type="datetime1">
              <a:rPr lang="en-US"/>
              <a:pPr>
                <a:defRPr/>
              </a:pPr>
              <a:t>7/24/2018</a:t>
            </a:fld>
            <a:endParaRPr lang="en-US" dirty="0"/>
          </a:p>
        </p:txBody>
      </p:sp>
      <p:sp>
        <p:nvSpPr>
          <p:cNvPr id="6" name="Footer Placeholder 5"/>
          <p:cNvSpPr>
            <a:spLocks noGrp="1"/>
          </p:cNvSpPr>
          <p:nvPr>
            <p:ph type="ftr" sz="quarter" idx="11"/>
          </p:nvPr>
        </p:nvSpPr>
        <p:spPr/>
        <p:txBody>
          <a:bodyPr/>
          <a:lstStyle>
            <a:lvl1pPr>
              <a:defRPr/>
            </a:lvl1pPr>
            <a:extLst/>
          </a:lstStyle>
          <a:p>
            <a:pPr>
              <a:defRPr/>
            </a:pPr>
            <a:r>
              <a:rPr lang="en-US"/>
              <a:t>© 1992-2014 by Pearson Education, Inc. All Rights Reserved.</a:t>
            </a:r>
          </a:p>
        </p:txBody>
      </p:sp>
      <p:sp>
        <p:nvSpPr>
          <p:cNvPr id="7" name="Slide Number Placeholder 6"/>
          <p:cNvSpPr>
            <a:spLocks noGrp="1"/>
          </p:cNvSpPr>
          <p:nvPr>
            <p:ph type="sldNum" sz="quarter" idx="12"/>
          </p:nvPr>
        </p:nvSpPr>
        <p:spPr/>
        <p:txBody>
          <a:bodyPr/>
          <a:lstStyle>
            <a:lvl1pPr>
              <a:defRPr smtClean="0"/>
            </a:lvl1pPr>
          </a:lstStyle>
          <a:p>
            <a:pPr>
              <a:defRPr/>
            </a:pPr>
            <a:fld id="{71791482-195C-4C62-9389-52F42D6C2A5F}" type="slidenum">
              <a:rPr lang="en-US" altLang="en-US"/>
              <a:pPr>
                <a:defRPr/>
              </a:pPr>
              <a:t>‹#›</a:t>
            </a:fld>
            <a:endParaRPr lang="en-US" altLang="en-US"/>
          </a:p>
        </p:txBody>
      </p:sp>
    </p:spTree>
    <p:extLst>
      <p:ext uri="{BB962C8B-B14F-4D97-AF65-F5344CB8AC3E}">
        <p14:creationId xmlns:p14="http://schemas.microsoft.com/office/powerpoint/2010/main" val="259741092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NZ"/>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5F4DED69-35B2-4716-85C1-C1C6E4D7A79A}" type="datetime1">
              <a:rPr lang="en-US"/>
              <a:pPr>
                <a:defRPr/>
              </a:pPr>
              <a:t>7/24/2018</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1992-2014 by Pearson Education, Inc. All Rights Reserved.</a:t>
            </a:r>
          </a:p>
        </p:txBody>
      </p:sp>
      <p:sp>
        <p:nvSpPr>
          <p:cNvPr id="13" name="Slide Number Placeholder 6"/>
          <p:cNvSpPr>
            <a:spLocks noGrp="1"/>
          </p:cNvSpPr>
          <p:nvPr>
            <p:ph type="sldNum" sz="quarter" idx="12"/>
          </p:nvPr>
        </p:nvSpPr>
        <p:spPr/>
        <p:txBody>
          <a:bodyPr/>
          <a:lstStyle>
            <a:lvl1pPr>
              <a:defRPr smtClean="0"/>
            </a:lvl1pPr>
          </a:lstStyle>
          <a:p>
            <a:pPr>
              <a:defRPr/>
            </a:pPr>
            <a:fld id="{DCFC9235-CD7C-4353-82D4-0851A162A49B}" type="slidenum">
              <a:rPr lang="en-US" altLang="en-US"/>
              <a:pPr>
                <a:defRPr/>
              </a:pPr>
              <a:t>‹#›</a:t>
            </a:fld>
            <a:endParaRPr lang="en-US" altLang="en-US"/>
          </a:p>
        </p:txBody>
      </p:sp>
    </p:spTree>
    <p:extLst>
      <p:ext uri="{BB962C8B-B14F-4D97-AF65-F5344CB8AC3E}">
        <p14:creationId xmlns:p14="http://schemas.microsoft.com/office/powerpoint/2010/main" val="362659757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NZ"/>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91793B3D-B444-4FC9-BBF7-E8D791D50495}" type="datetime1">
              <a:rPr lang="en-US"/>
              <a:pPr>
                <a:defRPr/>
              </a:pPr>
              <a:t>7/24/2018</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atin typeface="Lucida Sans Unicode" panose="020B0602030504020204" pitchFamily="34" charset="0"/>
              </a:defRPr>
            </a:lvl1pPr>
          </a:lstStyle>
          <a:p>
            <a:pPr>
              <a:defRPr/>
            </a:pPr>
            <a:fld id="{3980CEDF-A029-489B-A720-6A7A3D2A5B86}" type="slidenum">
              <a:rPr lang="en-US" altLang="en-US"/>
              <a:pPr>
                <a:defRPr/>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82" r:id="rId7"/>
    <p:sldLayoutId id="2147483792" r:id="rId8"/>
    <p:sldLayoutId id="2147483793" r:id="rId9"/>
    <p:sldLayoutId id="2147483783" r:id="rId10"/>
    <p:sldLayoutId id="2147483784" r:id="rId11"/>
    <p:sldLayoutId id="214748378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
            </a:r>
            <a:br>
              <a:rPr lang="en-US" dirty="0" smtClean="0">
                <a:solidFill>
                  <a:srgbClr val="3380E6"/>
                </a:solidFill>
                <a:latin typeface="Goudy Sans Medium"/>
              </a:rPr>
            </a:br>
            <a:r>
              <a:rPr lang="en-US" dirty="0" smtClean="0">
                <a:solidFill>
                  <a:srgbClr val="3380E6"/>
                </a:solidFill>
                <a:latin typeface="Goudy Sans Medium"/>
              </a:rPr>
              <a:t>Web App Development with ASP.NET    </a:t>
            </a:r>
          </a:p>
        </p:txBody>
      </p:sp>
      <p:sp>
        <p:nvSpPr>
          <p:cNvPr id="5" name="Footer Placeholder 4"/>
          <p:cNvSpPr>
            <a:spLocks noGrp="1"/>
          </p:cNvSpPr>
          <p:nvPr>
            <p:ph type="ftr" sz="quarter" idx="12"/>
          </p:nvPr>
        </p:nvSpPr>
        <p:spPr/>
        <p:txBody>
          <a:bodyPr/>
          <a:lstStyle/>
          <a:p>
            <a:pPr>
              <a:defRPr/>
            </a:pPr>
            <a:r>
              <a:rPr lang="en-US"/>
              <a:t>© 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a:t>
            </a:r>
          </a:p>
        </p:txBody>
      </p:sp>
      <p:sp>
        <p:nvSpPr>
          <p:cNvPr id="204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Similarly, the user can type the </a:t>
            </a:r>
            <a:r>
              <a:rPr lang="en-US" altLang="en-US" i="1" smtClean="0">
                <a:solidFill>
                  <a:srgbClr val="000000"/>
                </a:solidFill>
                <a:latin typeface="Times New Roman" panose="02020603050405020304" pitchFamily="18" charset="0"/>
              </a:rPr>
              <a:t>address of a web page </a:t>
            </a:r>
            <a:r>
              <a:rPr lang="en-US" altLang="en-US" smtClean="0">
                <a:solidFill>
                  <a:srgbClr val="000000"/>
                </a:solidFill>
                <a:latin typeface="Times New Roman" panose="02020603050405020304" pitchFamily="18" charset="0"/>
              </a:rPr>
              <a:t>into the browser’s </a:t>
            </a:r>
            <a:r>
              <a:rPr lang="en-US" altLang="en-US" i="1" smtClean="0">
                <a:solidFill>
                  <a:srgbClr val="000000"/>
                </a:solidFill>
                <a:latin typeface="Times New Roman" panose="02020603050405020304" pitchFamily="18" charset="0"/>
              </a:rPr>
              <a:t>address field </a:t>
            </a:r>
            <a:r>
              <a:rPr lang="en-US" altLang="en-US" smtClean="0">
                <a:solidFill>
                  <a:srgbClr val="000000"/>
                </a:solidFill>
                <a:latin typeface="Times New Roman" panose="02020603050405020304" pitchFamily="18" charset="0"/>
              </a:rPr>
              <a:t>and press </a:t>
            </a:r>
            <a:r>
              <a:rPr lang="en-US" altLang="en-US" i="1" smtClean="0">
                <a:solidFill>
                  <a:srgbClr val="000000"/>
                </a:solidFill>
                <a:latin typeface="Times New Roman" panose="02020603050405020304" pitchFamily="18" charset="0"/>
              </a:rPr>
              <a:t>Enter</a:t>
            </a:r>
            <a:r>
              <a:rPr lang="en-US" altLang="en-US" smtClean="0">
                <a:solidFill>
                  <a:srgbClr val="000000"/>
                </a:solidFill>
                <a:latin typeface="Times New Roman" panose="02020603050405020304" pitchFamily="18" charset="0"/>
              </a:rPr>
              <a:t> to view the specified page.</a:t>
            </a:r>
          </a:p>
        </p:txBody>
      </p:sp>
      <p:sp>
        <p:nvSpPr>
          <p:cNvPr id="194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1776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Validating Input in a Web Form</a:t>
            </a:r>
          </a:p>
          <a:p>
            <a:pPr eaLnBrk="1" hangingPunct="1">
              <a:defRPr/>
            </a:pPr>
            <a:r>
              <a:rPr lang="en-US" dirty="0" smtClean="0">
                <a:solidFill>
                  <a:srgbClr val="000000"/>
                </a:solidFill>
                <a:latin typeface="Times New Roman" pitchFamily="18" charset="0"/>
              </a:rPr>
              <a:t>The Web Form in Fig. 13.25 prompts the user to enter a name, e-mail address and phone number.</a:t>
            </a:r>
          </a:p>
          <a:p>
            <a:pPr eaLnBrk="1" hangingPunct="1">
              <a:defRPr/>
            </a:pPr>
            <a:r>
              <a:rPr lang="en-US" dirty="0" smtClean="0">
                <a:solidFill>
                  <a:srgbClr val="000000"/>
                </a:solidFill>
                <a:latin typeface="Times New Roman" pitchFamily="18" charset="0"/>
              </a:rPr>
              <a:t>A website could use a form like this to collect contact information from visitors.</a:t>
            </a:r>
          </a:p>
          <a:p>
            <a:pPr eaLnBrk="1" hangingPunct="1">
              <a:defRPr/>
            </a:pPr>
            <a:r>
              <a:rPr lang="en-US" dirty="0" smtClean="0">
                <a:solidFill>
                  <a:srgbClr val="000000"/>
                </a:solidFill>
                <a:latin typeface="Times New Roman" pitchFamily="18" charset="0"/>
              </a:rPr>
              <a:t>After the user enters any data, but before the data is sent to the web server, validators ensure that the user entered a value in each field and that the e-mail address and phone-number values are in an acceptable format.</a:t>
            </a:r>
          </a:p>
        </p:txBody>
      </p:sp>
      <p:sp>
        <p:nvSpPr>
          <p:cNvPr id="1177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1571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In this example, (555) 123-4567, 555-123-4567 and 123-4567 are all considered valid phone numbers.</a:t>
            </a:r>
          </a:p>
          <a:p>
            <a:pPr eaLnBrk="1" hangingPunct="1"/>
            <a:r>
              <a:rPr lang="en-US" altLang="en-US" smtClean="0">
                <a:solidFill>
                  <a:srgbClr val="000000"/>
                </a:solidFill>
                <a:latin typeface="Times New Roman" panose="02020603050405020304" pitchFamily="18" charset="0"/>
              </a:rPr>
              <a:t>Once the data is submitted, the web server responds by displaying a message that repeats the submitted information.</a:t>
            </a:r>
          </a:p>
          <a:p>
            <a:pPr eaLnBrk="1" hangingPunct="1"/>
            <a:r>
              <a:rPr lang="en-US" altLang="en-US" smtClean="0">
                <a:solidFill>
                  <a:srgbClr val="000000"/>
                </a:solidFill>
                <a:latin typeface="Times New Roman" panose="02020603050405020304" pitchFamily="18" charset="0"/>
              </a:rPr>
              <a:t>A real business app would typically store the submitted data in a database or in a file on the server.</a:t>
            </a:r>
          </a:p>
          <a:p>
            <a:pPr eaLnBrk="1" hangingPunct="1"/>
            <a:r>
              <a:rPr lang="en-US" altLang="en-US" smtClean="0">
                <a:solidFill>
                  <a:srgbClr val="000000"/>
                </a:solidFill>
                <a:latin typeface="Times New Roman" panose="02020603050405020304" pitchFamily="18" charset="0"/>
              </a:rPr>
              <a:t>We simply send the data back to the client to demonstrate that the server received the data.</a:t>
            </a:r>
          </a:p>
        </p:txBody>
      </p:sp>
      <p:sp>
        <p:nvSpPr>
          <p:cNvPr id="1187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167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To execute this app:</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Open Web Site…</a:t>
            </a:r>
            <a:r>
              <a:rPr lang="en-US" altLang="en-US" smtClean="0">
                <a:solidFill>
                  <a:srgbClr val="000000"/>
                </a:solidFill>
                <a:latin typeface="Times New Roman" panose="02020603050405020304" pitchFamily="18" charset="0"/>
              </a:rPr>
              <a:t> from the </a:t>
            </a:r>
            <a:r>
              <a:rPr lang="en-US" altLang="en-US" smtClean="0">
                <a:solidFill>
                  <a:srgbClr val="000000"/>
                </a:solidFill>
                <a:latin typeface="Arial" panose="020B0604020202020204" pitchFamily="34" charset="0"/>
              </a:rPr>
              <a:t>FILE </a:t>
            </a:r>
            <a:r>
              <a:rPr lang="en-US" altLang="en-US" smtClean="0">
                <a:solidFill>
                  <a:srgbClr val="000000"/>
                </a:solidFill>
                <a:latin typeface="Times New Roman" panose="02020603050405020304" pitchFamily="18" charset="0"/>
              </a:rPr>
              <a:t>menu.</a:t>
            </a:r>
          </a:p>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rPr>
              <a:t>Open Web Site</a:t>
            </a:r>
            <a:r>
              <a:rPr lang="en-US" altLang="en-US" smtClean="0">
                <a:solidFill>
                  <a:srgbClr val="000000"/>
                </a:solidFill>
                <a:latin typeface="Times New Roman" panose="02020603050405020304" pitchFamily="18" charset="0"/>
              </a:rPr>
              <a:t> dialog, ensure that </a:t>
            </a:r>
            <a:r>
              <a:rPr lang="en-US" altLang="en-US" smtClean="0">
                <a:solidFill>
                  <a:srgbClr val="000000"/>
                </a:solidFill>
                <a:latin typeface="Arial" panose="020B0604020202020204" pitchFamily="34" charset="0"/>
              </a:rPr>
              <a:t>File System</a:t>
            </a:r>
            <a:r>
              <a:rPr lang="en-US" altLang="en-US" smtClean="0">
                <a:solidFill>
                  <a:srgbClr val="000000"/>
                </a:solidFill>
                <a:latin typeface="Times New Roman" panose="02020603050405020304" pitchFamily="18" charset="0"/>
              </a:rPr>
              <a:t> is selected, then navigate to this chapter’s examples, select the </a:t>
            </a:r>
            <a:r>
              <a:rPr lang="en-US" altLang="en-US" smtClean="0">
                <a:solidFill>
                  <a:srgbClr val="000000"/>
                </a:solidFill>
                <a:latin typeface="Lucida Console" panose="020B0609040504020204" pitchFamily="49" charset="0"/>
              </a:rPr>
              <a:t>Validation</a:t>
            </a:r>
            <a:r>
              <a:rPr lang="en-US" altLang="en-US" smtClean="0">
                <a:solidFill>
                  <a:srgbClr val="000000"/>
                </a:solidFill>
                <a:latin typeface="Times New Roman" panose="02020603050405020304" pitchFamily="18" charset="0"/>
              </a:rPr>
              <a:t> folder and click the </a:t>
            </a:r>
            <a:r>
              <a:rPr lang="en-US" altLang="en-US" smtClean="0">
                <a:solidFill>
                  <a:srgbClr val="000000"/>
                </a:solidFill>
                <a:latin typeface="Arial" panose="020B0604020202020204" pitchFamily="34" charset="0"/>
              </a:rPr>
              <a:t>Open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Lucida Console" panose="020B0609040504020204" pitchFamily="49" charset="0"/>
              </a:rPr>
              <a:t>Validation.aspx</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rPr>
              <a:t>Solution Explorer</a:t>
            </a:r>
            <a:r>
              <a:rPr lang="en-US" altLang="en-US" smtClean="0">
                <a:solidFill>
                  <a:srgbClr val="000000"/>
                </a:solidFill>
                <a:latin typeface="Times New Roman" panose="02020603050405020304" pitchFamily="18" charset="0"/>
              </a:rPr>
              <a:t>, then type </a:t>
            </a:r>
            <a:r>
              <a:rPr lang="en-US" altLang="en-US" i="1" smtClean="0">
                <a:solidFill>
                  <a:srgbClr val="000000"/>
                </a:solidFill>
                <a:latin typeface="Times New Roman" panose="02020603050405020304" pitchFamily="18" charset="0"/>
              </a:rPr>
              <a:t>Ctrl + F5 </a:t>
            </a:r>
            <a:r>
              <a:rPr lang="en-US" altLang="en-US" smtClean="0">
                <a:solidFill>
                  <a:srgbClr val="000000"/>
                </a:solidFill>
                <a:latin typeface="Times New Roman" panose="02020603050405020304" pitchFamily="18" charset="0"/>
              </a:rPr>
              <a:t>to execute the web app in your default web browser. </a:t>
            </a:r>
          </a:p>
        </p:txBody>
      </p:sp>
      <p:sp>
        <p:nvSpPr>
          <p:cNvPr id="1198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1776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In the sample output: </a:t>
            </a:r>
          </a:p>
          <a:p>
            <a:pPr lvl="1" eaLnBrk="1" hangingPunct="1"/>
            <a:r>
              <a:rPr lang="en-US" altLang="en-US" smtClean="0">
                <a:solidFill>
                  <a:srgbClr val="000000"/>
                </a:solidFill>
                <a:latin typeface="Times New Roman" panose="02020603050405020304" pitchFamily="18" charset="0"/>
              </a:rPr>
              <a:t>Fig. 13.25(a) shows the initial Web Form</a:t>
            </a:r>
          </a:p>
          <a:p>
            <a:pPr lvl="1" eaLnBrk="1" hangingPunct="1"/>
            <a:r>
              <a:rPr lang="en-US" altLang="en-US" smtClean="0">
                <a:solidFill>
                  <a:srgbClr val="000000"/>
                </a:solidFill>
                <a:latin typeface="Times New Roman" panose="02020603050405020304" pitchFamily="18" charset="0"/>
              </a:rPr>
              <a:t>Fig. 13.25(b) shows the result of submitting the form before typing any data in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es</a:t>
            </a:r>
          </a:p>
          <a:p>
            <a:pPr lvl="1" eaLnBrk="1" hangingPunct="1"/>
            <a:r>
              <a:rPr lang="en-US" altLang="en-US" smtClean="0">
                <a:solidFill>
                  <a:srgbClr val="000000"/>
                </a:solidFill>
                <a:latin typeface="Times New Roman" panose="02020603050405020304" pitchFamily="18" charset="0"/>
              </a:rPr>
              <a:t>Fig. 13.25(c) shows the results after entering data in each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but specifying an invalid e-mail address and invalid phone number.</a:t>
            </a:r>
          </a:p>
          <a:p>
            <a:pPr lvl="1" eaLnBrk="1" hangingPunct="1"/>
            <a:r>
              <a:rPr lang="en-US" altLang="en-US" smtClean="0">
                <a:solidFill>
                  <a:srgbClr val="000000"/>
                </a:solidFill>
                <a:latin typeface="Times New Roman" panose="02020603050405020304" pitchFamily="18" charset="0"/>
              </a:rPr>
              <a:t>Fig. 13.25(d) shows the results after entering valid values for all three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es and submitting the form. </a:t>
            </a:r>
          </a:p>
        </p:txBody>
      </p:sp>
      <p:sp>
        <p:nvSpPr>
          <p:cNvPr id="1208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vbhtp6_13_ASP.NET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vbhtp6_13_ASP.NET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vbhtp6_13_ASP.NET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vbhtp6_13_ASP.NET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259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1: Creating the Web Site</a:t>
            </a:r>
          </a:p>
          <a:p>
            <a:pPr eaLnBrk="1" hangingPunct="1">
              <a:defRPr/>
            </a:pPr>
            <a:r>
              <a:rPr lang="en-US" dirty="0" smtClean="0">
                <a:solidFill>
                  <a:srgbClr val="000000"/>
                </a:solidFill>
                <a:latin typeface="Times New Roman" pitchFamily="18" charset="0"/>
              </a:rPr>
              <a:t>To begin, follow the steps in Section 13.4.1 to create an </a:t>
            </a:r>
            <a:r>
              <a:rPr lang="en-US" dirty="0" smtClean="0">
                <a:solidFill>
                  <a:srgbClr val="000000"/>
                </a:solidFill>
                <a:latin typeface="Arial" pitchFamily="34" charset="0"/>
              </a:rPr>
              <a:t>Empty Web Site</a:t>
            </a:r>
            <a:r>
              <a:rPr lang="en-US" dirty="0" smtClean="0">
                <a:solidFill>
                  <a:srgbClr val="000000"/>
                </a:solidFill>
                <a:latin typeface="Times New Roman" pitchFamily="18" charset="0"/>
              </a:rPr>
              <a:t> named </a:t>
            </a:r>
            <a:r>
              <a:rPr lang="en-US" dirty="0" smtClean="0">
                <a:solidFill>
                  <a:srgbClr val="000000"/>
                </a:solidFill>
                <a:latin typeface="Lucida Console" pitchFamily="49" charset="0"/>
              </a:rPr>
              <a:t>Validation</a:t>
            </a:r>
            <a:r>
              <a:rPr lang="en-US" dirty="0" smtClean="0">
                <a:solidFill>
                  <a:srgbClr val="000000"/>
                </a:solidFill>
                <a:latin typeface="Times New Roman" pitchFamily="18" charset="0"/>
              </a:rPr>
              <a:t>, then add a Web Form named </a:t>
            </a:r>
            <a:r>
              <a:rPr lang="en-US" dirty="0" smtClean="0">
                <a:solidFill>
                  <a:srgbClr val="000000"/>
                </a:solidFill>
                <a:latin typeface="Lucida Console" pitchFamily="49" charset="0"/>
              </a:rPr>
              <a:t>Validation.aspx</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Set the document’s </a:t>
            </a:r>
            <a:r>
              <a:rPr lang="en-US" dirty="0" smtClean="0">
                <a:solidFill>
                  <a:srgbClr val="000000"/>
                </a:solidFill>
                <a:latin typeface="Lucida Console" pitchFamily="49" charset="0"/>
              </a:rPr>
              <a:t>Title</a:t>
            </a:r>
            <a:r>
              <a:rPr lang="en-US" dirty="0" smtClean="0">
                <a:solidFill>
                  <a:srgbClr val="000000"/>
                </a:solidFill>
                <a:latin typeface="Times New Roman" pitchFamily="18" charset="0"/>
              </a:rPr>
              <a:t> property to </a:t>
            </a:r>
            <a:r>
              <a:rPr lang="en-US" dirty="0" smtClean="0">
                <a:solidFill>
                  <a:srgbClr val="000000"/>
                </a:solidFill>
                <a:latin typeface="Lucida Console" pitchFamily="49" charset="0"/>
              </a:rPr>
              <a:t>"Demonstrating</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Validation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Controls"</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To ensure that </a:t>
            </a:r>
            <a:r>
              <a:rPr lang="en-US" dirty="0" smtClean="0">
                <a:solidFill>
                  <a:srgbClr val="000000"/>
                </a:solidFill>
                <a:latin typeface="Lucida Console" pitchFamily="49" charset="0"/>
              </a:rPr>
              <a:t>Validation.aspx</a:t>
            </a:r>
            <a:r>
              <a:rPr lang="en-US" dirty="0" smtClean="0">
                <a:solidFill>
                  <a:srgbClr val="000000"/>
                </a:solidFill>
                <a:latin typeface="Times New Roman" pitchFamily="18" charset="0"/>
              </a:rPr>
              <a:t> loads when you execute this app, right click it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Set As Start Page</a:t>
            </a:r>
            <a:r>
              <a:rPr lang="en-US" dirty="0" smtClean="0">
                <a:solidFill>
                  <a:srgbClr val="000000"/>
                </a:solidFill>
                <a:latin typeface="Times New Roman" pitchFamily="18" charset="0"/>
              </a:rPr>
              <a:t>. </a:t>
            </a:r>
          </a:p>
        </p:txBody>
      </p:sp>
      <p:sp>
        <p:nvSpPr>
          <p:cNvPr id="1259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2697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2: Creating the GUI</a:t>
            </a:r>
          </a:p>
          <a:p>
            <a:pPr eaLnBrk="1" hangingPunct="1">
              <a:defRPr/>
            </a:pPr>
            <a:r>
              <a:rPr lang="en-US" dirty="0" smtClean="0">
                <a:solidFill>
                  <a:srgbClr val="000000"/>
                </a:solidFill>
                <a:latin typeface="Times New Roman" pitchFamily="18" charset="0"/>
              </a:rPr>
              <a:t>To create the page, perform the following steps:</a:t>
            </a:r>
          </a:p>
          <a:p>
            <a:pPr lvl="1" eaLnBrk="1" hangingPunct="1">
              <a:defRPr/>
            </a:pPr>
            <a:r>
              <a:rPr lang="en-US" dirty="0" smtClean="0">
                <a:solidFill>
                  <a:srgbClr val="000000"/>
                </a:solidFill>
                <a:latin typeface="Times New Roman" pitchFamily="18" charset="0"/>
              </a:rPr>
              <a:t>Type </a:t>
            </a:r>
            <a:r>
              <a:rPr lang="en-US" dirty="0" smtClean="0">
                <a:solidFill>
                  <a:srgbClr val="000000"/>
                </a:solidFill>
                <a:latin typeface="Lucida Console" pitchFamily="49" charset="0"/>
              </a:rPr>
              <a:t>"Please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fill</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in all</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the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fields</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in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the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following</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form:"</a:t>
            </a:r>
            <a:r>
              <a:rPr lang="en-US" dirty="0" smtClean="0">
                <a:solidFill>
                  <a:srgbClr val="000000"/>
                </a:solidFill>
                <a:latin typeface="Times New Roman" pitchFamily="18" charset="0"/>
              </a:rPr>
              <a:t>, then use the </a:t>
            </a:r>
            <a:r>
              <a:rPr lang="en-US" dirty="0" smtClean="0">
                <a:solidFill>
                  <a:srgbClr val="000000"/>
                </a:solidFill>
                <a:latin typeface="Arial" pitchFamily="34" charset="0"/>
              </a:rPr>
              <a:t>Block Format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ComboBox</a:t>
            </a:r>
            <a:r>
              <a:rPr lang="en-US" dirty="0" smtClean="0">
                <a:solidFill>
                  <a:srgbClr val="000000"/>
                </a:solidFill>
                <a:latin typeface="Times New Roman" pitchFamily="18" charset="0"/>
              </a:rPr>
              <a:t> in the IDE’s toolbar to change the text to </a:t>
            </a:r>
            <a:r>
              <a:rPr lang="en-US" dirty="0" smtClean="0">
                <a:solidFill>
                  <a:srgbClr val="000000"/>
                </a:solidFill>
                <a:latin typeface="Arial" pitchFamily="34" charset="0"/>
              </a:rPr>
              <a:t>Heading 3</a:t>
            </a:r>
            <a:r>
              <a:rPr lang="en-US" dirty="0" smtClean="0">
                <a:solidFill>
                  <a:srgbClr val="000000"/>
                </a:solidFill>
                <a:latin typeface="Times New Roman" pitchFamily="18" charset="0"/>
              </a:rPr>
              <a:t> format and press </a:t>
            </a:r>
            <a:r>
              <a:rPr lang="en-US" i="1" dirty="0" smtClean="0">
                <a:solidFill>
                  <a:srgbClr val="000000"/>
                </a:solidFill>
                <a:latin typeface="Times New Roman" pitchFamily="18" charset="0"/>
              </a:rPr>
              <a:t>Enter </a:t>
            </a:r>
            <a:r>
              <a:rPr lang="en-US" dirty="0" smtClean="0">
                <a:solidFill>
                  <a:srgbClr val="000000"/>
                </a:solidFill>
                <a:latin typeface="Times New Roman" pitchFamily="18" charset="0"/>
              </a:rPr>
              <a:t>to create a new paragraph</a:t>
            </a:r>
            <a:r>
              <a:rPr lang="en-US" i="1" dirty="0" smtClean="0">
                <a:solidFill>
                  <a:srgbClr val="000000"/>
                </a:solidFill>
                <a:latin typeface="Times New Roman" pitchFamily="18" charset="0"/>
              </a:rPr>
              <a:t>. </a:t>
            </a:r>
          </a:p>
          <a:p>
            <a:pPr lvl="1" eaLnBrk="1" hangingPunct="1">
              <a:defRPr/>
            </a:pPr>
            <a:r>
              <a:rPr lang="en-US" dirty="0" smtClean="0">
                <a:solidFill>
                  <a:srgbClr val="000000"/>
                </a:solidFill>
                <a:latin typeface="Times New Roman" pitchFamily="18" charset="0"/>
              </a:rPr>
              <a:t>Insert a three-row and two-column table. You’ll add elements to the table momentarily.</a:t>
            </a:r>
          </a:p>
        </p:txBody>
      </p:sp>
      <p:sp>
        <p:nvSpPr>
          <p:cNvPr id="1269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 (cont.)</a:t>
            </a:r>
          </a:p>
        </p:txBody>
      </p:sp>
      <p:sp>
        <p:nvSpPr>
          <p:cNvPr id="20483" name="Text Placeholder 2"/>
          <p:cNvSpPr>
            <a:spLocks noGrp="1"/>
          </p:cNvSpPr>
          <p:nvPr>
            <p:ph type="body" idx="1"/>
          </p:nvPr>
        </p:nvSpPr>
        <p:spPr>
          <a:xfrm>
            <a:off x="457200" y="1219200"/>
            <a:ext cx="8229600" cy="4525963"/>
          </a:xfrm>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URIs and URLs</a:t>
            </a:r>
          </a:p>
          <a:p>
            <a:pPr eaLnBrk="1" hangingPunct="1">
              <a:defRPr/>
            </a:pPr>
            <a:r>
              <a:rPr lang="en-US" sz="2400" i="1" dirty="0" smtClean="0">
                <a:solidFill>
                  <a:srgbClr val="000000"/>
                </a:solidFill>
                <a:latin typeface="Times New Roman" pitchFamily="18" charset="0"/>
              </a:rPr>
              <a:t>URIs (Uniform Resource Identifiers) </a:t>
            </a:r>
            <a:r>
              <a:rPr lang="en-US" sz="2400" dirty="0" smtClean="0">
                <a:solidFill>
                  <a:srgbClr val="000000"/>
                </a:solidFill>
                <a:latin typeface="Times New Roman" pitchFamily="18" charset="0"/>
              </a:rPr>
              <a:t>identify resources on the Internet.</a:t>
            </a:r>
          </a:p>
          <a:p>
            <a:pPr eaLnBrk="1" hangingPunct="1">
              <a:defRPr/>
            </a:pPr>
            <a:r>
              <a:rPr lang="en-US" sz="2400" dirty="0" smtClean="0">
                <a:solidFill>
                  <a:srgbClr val="000000"/>
                </a:solidFill>
                <a:latin typeface="Times New Roman" pitchFamily="18" charset="0"/>
              </a:rPr>
              <a:t>URIs that start with </a:t>
            </a:r>
            <a:r>
              <a:rPr lang="en-US" sz="2400" dirty="0" smtClean="0">
                <a:solidFill>
                  <a:srgbClr val="000000"/>
                </a:solidFill>
                <a:latin typeface="Lucida Console" pitchFamily="49" charset="0"/>
              </a:rPr>
              <a:t>http://</a:t>
            </a:r>
            <a:r>
              <a:rPr lang="en-US" sz="2400" dirty="0" smtClean="0">
                <a:solidFill>
                  <a:srgbClr val="000000"/>
                </a:solidFill>
                <a:latin typeface="Times New Roman" pitchFamily="18" charset="0"/>
              </a:rPr>
              <a:t> are called </a:t>
            </a:r>
            <a:r>
              <a:rPr lang="en-US" sz="2400" i="1" dirty="0" smtClean="0">
                <a:solidFill>
                  <a:srgbClr val="000000"/>
                </a:solidFill>
                <a:latin typeface="Times New Roman" pitchFamily="18" charset="0"/>
              </a:rPr>
              <a:t>URLs (Uniform Resource Locators).</a:t>
            </a:r>
          </a:p>
          <a:p>
            <a:pPr eaLnBrk="1" hangingPunct="1">
              <a:defRPr/>
            </a:pPr>
            <a:r>
              <a:rPr lang="en-US" sz="2400" dirty="0" smtClean="0">
                <a:solidFill>
                  <a:srgbClr val="000000"/>
                </a:solidFill>
                <a:latin typeface="Times New Roman" pitchFamily="18" charset="0"/>
              </a:rPr>
              <a:t>Common URLs refer to files, directories or server-side code that performs tasks such as database lookups, Internet searches and business app processing.</a:t>
            </a:r>
          </a:p>
          <a:p>
            <a:pPr eaLnBrk="1" hangingPunct="1">
              <a:defRPr/>
            </a:pPr>
            <a:r>
              <a:rPr lang="en-US" sz="2400" dirty="0" smtClean="0">
                <a:solidFill>
                  <a:srgbClr val="000000"/>
                </a:solidFill>
                <a:latin typeface="Times New Roman" pitchFamily="18" charset="0"/>
              </a:rPr>
              <a:t>If you know the URL of a publicly available resource anywhere on the web, you can enter that URL into a web browser’s address field and the browser can access that resource</a:t>
            </a:r>
            <a:r>
              <a:rPr lang="en-US" dirty="0" smtClean="0">
                <a:solidFill>
                  <a:srgbClr val="000000"/>
                </a:solidFill>
                <a:latin typeface="Times New Roman" pitchFamily="18" charset="0"/>
              </a:rPr>
              <a:t>.</a:t>
            </a:r>
          </a:p>
        </p:txBody>
      </p:sp>
      <p:sp>
        <p:nvSpPr>
          <p:cNvPr id="204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24931"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Click below the table and add a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submitButton</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Submit</a:t>
            </a:r>
            <a:r>
              <a:rPr lang="en-US" altLang="en-US" smtClean="0">
                <a:solidFill>
                  <a:srgbClr val="000000"/>
                </a:solidFill>
                <a:latin typeface="Times New Roman" panose="02020603050405020304" pitchFamily="18" charset="0"/>
              </a:rPr>
              <a:t>. By default, a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control in a Web Form sends the contents of the form back to the server for processing. Select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then use the </a:t>
            </a:r>
            <a:r>
              <a:rPr lang="en-US" altLang="en-US" smtClean="0">
                <a:solidFill>
                  <a:srgbClr val="000000"/>
                </a:solidFill>
                <a:latin typeface="Arial" panose="020B0604020202020204" pitchFamily="34" charset="0"/>
                <a:cs typeface="Arial" panose="020B0604020202020204" pitchFamily="34" charset="0"/>
              </a:rPr>
              <a:t>Block Format </a:t>
            </a:r>
            <a:r>
              <a:rPr lang="en-US" altLang="en-US" smtClean="0">
                <a:solidFill>
                  <a:srgbClr val="000000"/>
                </a:solidFill>
                <a:latin typeface="Lucida Console" panose="020B0609040504020204" pitchFamily="49" charset="0"/>
              </a:rPr>
              <a:t>ComboBox</a:t>
            </a:r>
            <a:r>
              <a:rPr lang="en-US" altLang="en-US" smtClean="0">
                <a:solidFill>
                  <a:srgbClr val="000000"/>
                </a:solidFill>
                <a:latin typeface="Times New Roman" panose="02020603050405020304" pitchFamily="18" charset="0"/>
              </a:rPr>
              <a:t> in the IDE’s toolbar to wrap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in a </a:t>
            </a:r>
            <a:r>
              <a:rPr lang="en-US" altLang="en-US" smtClean="0">
                <a:solidFill>
                  <a:srgbClr val="000000"/>
                </a:solidFill>
                <a:latin typeface="Arial" panose="020B0604020202020204" pitchFamily="34" charset="0"/>
                <a:cs typeface="Arial" panose="020B0604020202020204" pitchFamily="34" charset="0"/>
              </a:rPr>
              <a:t>Paragraph</a:t>
            </a:r>
            <a:r>
              <a:rPr lang="en-US" altLang="en-US" smtClean="0">
                <a:solidFill>
                  <a:srgbClr val="000000"/>
                </a:solidFill>
                <a:latin typeface="Times New Roman" panose="02020603050405020304" pitchFamily="18" charset="0"/>
              </a:rPr>
              <a:t> format—this places additional space above and below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a:t>
            </a:r>
          </a:p>
        </p:txBody>
      </p:sp>
      <p:sp>
        <p:nvSpPr>
          <p:cNvPr id="1280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2595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then press </a:t>
            </a:r>
            <a:r>
              <a:rPr lang="en-US" altLang="en-US" i="1" smtClean="0">
                <a:solidFill>
                  <a:srgbClr val="000000"/>
                </a:solidFill>
                <a:latin typeface="Times New Roman" panose="02020603050405020304" pitchFamily="18" charset="0"/>
              </a:rPr>
              <a:t>Enter</a:t>
            </a:r>
            <a:r>
              <a:rPr lang="en-US" altLang="en-US" smtClean="0">
                <a:solidFill>
                  <a:srgbClr val="000000"/>
                </a:solidFill>
                <a:latin typeface="Times New Roman" panose="02020603050405020304" pitchFamily="18" charset="0"/>
              </a:rPr>
              <a:t> to create a new paragraph. Add 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outputLabel</a:t>
            </a:r>
            <a:r>
              <a:rPr lang="en-US" altLang="en-US" smtClean="0">
                <a:solidFill>
                  <a:srgbClr val="000000"/>
                </a:solidFill>
                <a:latin typeface="Times New Roman" panose="02020603050405020304" pitchFamily="18" charset="0"/>
              </a:rPr>
              <a:t> and clear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property—you’ll set it programmatically when the user clicks the </a:t>
            </a:r>
            <a:r>
              <a:rPr lang="en-US" altLang="en-US" smtClean="0">
                <a:solidFill>
                  <a:srgbClr val="000000"/>
                </a:solidFill>
                <a:latin typeface="Lucida Console" panose="020B0609040504020204" pitchFamily="49" charset="0"/>
              </a:rPr>
              <a:t>submitButton</a:t>
            </a:r>
            <a:r>
              <a:rPr lang="en-US" altLang="en-US" smtClean="0">
                <a:solidFill>
                  <a:srgbClr val="000000"/>
                </a:solidFill>
                <a:latin typeface="Times New Roman" panose="02020603050405020304" pitchFamily="18" charset="0"/>
              </a:rPr>
              <a:t>. Set the </a:t>
            </a:r>
            <a:r>
              <a:rPr lang="en-US" altLang="en-US" smtClean="0">
                <a:solidFill>
                  <a:srgbClr val="000000"/>
                </a:solidFill>
                <a:latin typeface="Lucida Console" panose="020B0609040504020204" pitchFamily="49" charset="0"/>
              </a:rPr>
              <a:t>outputLabel</a:t>
            </a:r>
            <a:r>
              <a:rPr lang="en-US" altLang="en-US" smtClean="0">
                <a:solidFill>
                  <a:srgbClr val="000000"/>
                </a:solidFill>
                <a:latin typeface="Times New Roman" panose="02020603050405020304" pitchFamily="18" charset="0"/>
              </a:rPr>
              <a:t>’s </a:t>
            </a:r>
            <a:r>
              <a:rPr lang="en-US" altLang="en-US" smtClean="0">
                <a:solidFill>
                  <a:srgbClr val="0000FF"/>
                </a:solidFill>
                <a:latin typeface="Lucida Console" panose="020B0609040504020204" pitchFamily="49" charset="0"/>
              </a:rPr>
              <a:t>Visible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false</a:t>
            </a:r>
            <a:r>
              <a:rPr lang="en-US" altLang="en-US" smtClean="0">
                <a:solidFill>
                  <a:srgbClr val="000000"/>
                </a:solidFill>
                <a:latin typeface="Times New Roman" panose="02020603050405020304" pitchFamily="18" charset="0"/>
              </a:rPr>
              <a:t>, so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does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appear in the client’s browser when the page loads for the </a:t>
            </a:r>
            <a:r>
              <a:rPr lang="en-US" altLang="en-US" i="1" smtClean="0">
                <a:solidFill>
                  <a:srgbClr val="000000"/>
                </a:solidFill>
                <a:latin typeface="Times New Roman" panose="02020603050405020304" pitchFamily="18" charset="0"/>
              </a:rPr>
              <a:t>first</a:t>
            </a:r>
            <a:r>
              <a:rPr lang="en-US" altLang="en-US" smtClean="0">
                <a:solidFill>
                  <a:srgbClr val="000000"/>
                </a:solidFill>
                <a:latin typeface="Times New Roman" panose="02020603050405020304" pitchFamily="18" charset="0"/>
              </a:rPr>
              <a:t> time. You’ll </a:t>
            </a:r>
            <a:r>
              <a:rPr lang="en-US" altLang="en-US" i="1" smtClean="0">
                <a:solidFill>
                  <a:srgbClr val="000000"/>
                </a:solidFill>
                <a:latin typeface="Times New Roman" panose="02020603050405020304" pitchFamily="18" charset="0"/>
              </a:rPr>
              <a:t>programmatically</a:t>
            </a:r>
            <a:r>
              <a:rPr lang="en-US" altLang="en-US" smtClean="0">
                <a:solidFill>
                  <a:srgbClr val="000000"/>
                </a:solidFill>
                <a:latin typeface="Times New Roman" panose="02020603050405020304" pitchFamily="18" charset="0"/>
              </a:rPr>
              <a:t> display this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after the user submits valid data.</a:t>
            </a:r>
          </a:p>
          <a:p>
            <a:pPr eaLnBrk="1" hangingPunct="1"/>
            <a:r>
              <a:rPr lang="en-US" altLang="en-US" smtClean="0">
                <a:solidFill>
                  <a:srgbClr val="000000"/>
                </a:solidFill>
                <a:latin typeface="Times New Roman" panose="02020603050405020304" pitchFamily="18" charset="0"/>
              </a:rPr>
              <a:t>Next you’ll add text and controls to the table you created in </a:t>
            </a:r>
            <a:r>
              <a:rPr lang="en-US" altLang="en-US" i="1" smtClean="0">
                <a:solidFill>
                  <a:srgbClr val="000000"/>
                </a:solidFill>
                <a:latin typeface="Times New Roman" panose="02020603050405020304" pitchFamily="18" charset="0"/>
              </a:rPr>
              <a:t>Step 2.</a:t>
            </a:r>
          </a:p>
        </p:txBody>
      </p:sp>
      <p:sp>
        <p:nvSpPr>
          <p:cNvPr id="1290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2697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Perform the following steps:</a:t>
            </a:r>
          </a:p>
          <a:p>
            <a:pPr lvl="1" eaLnBrk="1" hangingPunct="1"/>
            <a:r>
              <a:rPr lang="en-US" altLang="en-US" smtClean="0">
                <a:solidFill>
                  <a:srgbClr val="000000"/>
                </a:solidFill>
                <a:latin typeface="Times New Roman" panose="02020603050405020304" pitchFamily="18" charset="0"/>
              </a:rPr>
              <a:t>In the left column, type the text </a:t>
            </a:r>
            <a:r>
              <a:rPr lang="en-US" altLang="en-US" smtClean="0">
                <a:solidFill>
                  <a:srgbClr val="000000"/>
                </a:solidFill>
                <a:latin typeface="Lucida Console" panose="020B0609040504020204" pitchFamily="49" charset="0"/>
              </a:rPr>
              <a:t>"Name:"</a:t>
            </a:r>
            <a:r>
              <a:rPr lang="en-US" altLang="en-US" smtClean="0">
                <a:solidFill>
                  <a:srgbClr val="000000"/>
                </a:solidFill>
                <a:latin typeface="Times New Roman" panose="02020603050405020304" pitchFamily="18" charset="0"/>
              </a:rPr>
              <a:t> in the first row, </a:t>
            </a:r>
            <a:r>
              <a:rPr lang="en-US" altLang="en-US" smtClean="0">
                <a:solidFill>
                  <a:srgbClr val="000000"/>
                </a:solidFill>
                <a:latin typeface="Lucida Console" panose="020B0609040504020204" pitchFamily="49" charset="0"/>
              </a:rPr>
              <a:t>"E-mail:"</a:t>
            </a:r>
            <a:r>
              <a:rPr lang="en-US" altLang="en-US" smtClean="0">
                <a:solidFill>
                  <a:srgbClr val="000000"/>
                </a:solidFill>
                <a:latin typeface="Times New Roman" panose="02020603050405020304" pitchFamily="18" charset="0"/>
              </a:rPr>
              <a:t> in the second row and </a:t>
            </a:r>
            <a:r>
              <a:rPr lang="en-US" altLang="en-US" smtClean="0">
                <a:solidFill>
                  <a:srgbClr val="000000"/>
                </a:solidFill>
                <a:latin typeface="Lucida Console" panose="020B0609040504020204" pitchFamily="49" charset="0"/>
              </a:rPr>
              <a:t>"Phone:"</a:t>
            </a:r>
            <a:r>
              <a:rPr lang="en-US" altLang="en-US" smtClean="0">
                <a:solidFill>
                  <a:srgbClr val="000000"/>
                </a:solidFill>
                <a:latin typeface="Times New Roman" panose="02020603050405020304" pitchFamily="18" charset="0"/>
              </a:rPr>
              <a:t> in the third row.</a:t>
            </a:r>
          </a:p>
          <a:p>
            <a:pPr lvl="1" eaLnBrk="1" hangingPunct="1"/>
            <a:r>
              <a:rPr lang="en-US" altLang="en-US" smtClean="0">
                <a:solidFill>
                  <a:srgbClr val="000000"/>
                </a:solidFill>
                <a:latin typeface="Times New Roman" panose="02020603050405020304" pitchFamily="18" charset="0"/>
              </a:rPr>
              <a:t>In the right column of the first row, add a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and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nameTextBox</a:t>
            </a:r>
            <a:r>
              <a:rPr lang="en-US" altLang="en-US" smtClean="0">
                <a:solidFill>
                  <a:srgbClr val="000000"/>
                </a:solidFill>
                <a:latin typeface="Times New Roman" panose="02020603050405020304" pitchFamily="18" charset="0"/>
              </a:rPr>
              <a:t>. </a:t>
            </a:r>
          </a:p>
        </p:txBody>
      </p:sp>
      <p:sp>
        <p:nvSpPr>
          <p:cNvPr id="1300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28003"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In the right column of the second row, add a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and set its (ID) property to </a:t>
            </a:r>
            <a:r>
              <a:rPr lang="en-US" altLang="en-US" smtClean="0">
                <a:solidFill>
                  <a:srgbClr val="000000"/>
                </a:solidFill>
                <a:latin typeface="Lucida Console" panose="020B0609040504020204" pitchFamily="49" charset="0"/>
              </a:rPr>
              <a:t>emailTextBox</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TextMode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Email</a:t>
            </a:r>
            <a:r>
              <a:rPr lang="en-US" altLang="en-US" smtClean="0">
                <a:solidFill>
                  <a:srgbClr val="000000"/>
                </a:solidFill>
                <a:latin typeface="Times New Roman" panose="02020603050405020304" pitchFamily="18" charset="0"/>
              </a:rPr>
              <a:t>—this produces an HTML5 e-mail input field when the web page is rendered in the client web browser. Click to the right of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and type the text "</a:t>
            </a:r>
            <a:r>
              <a:rPr lang="en-US" altLang="en-US" smtClean="0">
                <a:solidFill>
                  <a:srgbClr val="000000"/>
                </a:solidFill>
                <a:latin typeface="Lucida Console" panose="020B0609040504020204" pitchFamily="49" charset="0"/>
              </a:rPr>
              <a:t>email@domain.com</a:t>
            </a:r>
            <a:r>
              <a:rPr lang="en-US" altLang="en-US" smtClean="0">
                <a:solidFill>
                  <a:srgbClr val="000000"/>
                </a:solidFill>
                <a:latin typeface="Times New Roman" panose="02020603050405020304" pitchFamily="18" charset="0"/>
              </a:rPr>
              <a:t>" to show an example of what the user should enter in that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t>
            </a:r>
          </a:p>
        </p:txBody>
      </p:sp>
      <p:sp>
        <p:nvSpPr>
          <p:cNvPr id="1310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29027"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In the right column of the third row, add a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and set its </a:t>
            </a:r>
            <a:r>
              <a:rPr lang="en-US" altLang="en-US" smtClean="0">
                <a:solidFill>
                  <a:srgbClr val="000000"/>
                </a:solidFill>
                <a:latin typeface="Lucida Console" panose="020B0609040504020204" pitchFamily="49" charset="0"/>
              </a:rPr>
              <a:t>(ID) </a:t>
            </a:r>
            <a:r>
              <a:rPr lang="en-US" altLang="en-US" smtClean="0">
                <a:solidFill>
                  <a:srgbClr val="000000"/>
                </a:solidFill>
                <a:latin typeface="Times New Roman" panose="02020603050405020304" pitchFamily="18" charset="0"/>
              </a:rPr>
              <a:t>property to </a:t>
            </a:r>
            <a:r>
              <a:rPr lang="en-US" altLang="en-US" smtClean="0">
                <a:solidFill>
                  <a:srgbClr val="000000"/>
                </a:solidFill>
                <a:latin typeface="Lucida Console" panose="020B0609040504020204" pitchFamily="49" charset="0"/>
              </a:rPr>
              <a:t>phoneTextBox</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TextMode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Phone</a:t>
            </a:r>
            <a:r>
              <a:rPr lang="en-US" altLang="en-US" smtClean="0">
                <a:solidFill>
                  <a:srgbClr val="000000"/>
                </a:solidFill>
                <a:latin typeface="Times New Roman" panose="02020603050405020304" pitchFamily="18" charset="0"/>
              </a:rPr>
              <a:t>—this produces an HTML5 phone input field when the web page is rendered in the client web browser. Click to the right of the </a:t>
            </a:r>
            <a:r>
              <a:rPr lang="en-US" altLang="en-US" sz="2400" smtClean="0">
                <a:solidFill>
                  <a:srgbClr val="000000"/>
                </a:solidFill>
                <a:latin typeface="Lucida Console" panose="020B0609040504020204" pitchFamily="49" charset="0"/>
              </a:rPr>
              <a:t>TextBox</a:t>
            </a:r>
            <a:r>
              <a:rPr lang="en-US" altLang="en-US" sz="2400" smtClean="0">
                <a:solidFill>
                  <a:srgbClr val="000000"/>
                </a:solidFill>
                <a:latin typeface="Times New Roman" panose="02020603050405020304" pitchFamily="18" charset="0"/>
              </a:rPr>
              <a:t> </a:t>
            </a:r>
            <a:r>
              <a:rPr lang="en-US" altLang="en-US" smtClean="0">
                <a:solidFill>
                  <a:srgbClr val="000000"/>
                </a:solidFill>
                <a:latin typeface="Times New Roman" panose="02020603050405020304" pitchFamily="18" charset="0"/>
              </a:rPr>
              <a:t>and type the text "</a:t>
            </a:r>
            <a:r>
              <a:rPr lang="en-US" altLang="en-US" smtClean="0">
                <a:solidFill>
                  <a:srgbClr val="000000"/>
                </a:solidFill>
                <a:latin typeface="Lucida Console" panose="020B0609040504020204" pitchFamily="49" charset="0"/>
              </a:rPr>
              <a:t>(555) 555-1234</a:t>
            </a:r>
            <a:r>
              <a:rPr lang="en-US" altLang="en-US" smtClean="0">
                <a:solidFill>
                  <a:srgbClr val="000000"/>
                </a:solidFill>
                <a:latin typeface="Times New Roman" panose="02020603050405020304" pitchFamily="18" charset="0"/>
              </a:rPr>
              <a:t>" to show an example of what the user should enter in that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a:t>
            </a:r>
          </a:p>
        </p:txBody>
      </p:sp>
      <p:sp>
        <p:nvSpPr>
          <p:cNvPr id="1310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3209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Using </a:t>
            </a:r>
            <a:r>
              <a:rPr lang="en-US" b="1" i="1" dirty="0" smtClean="0">
                <a:solidFill>
                  <a:srgbClr val="000000"/>
                </a:solidFill>
                <a:latin typeface="Lucida Console" pitchFamily="49" charset="0"/>
              </a:rPr>
              <a:t>RequiredFieldValidator</a:t>
            </a:r>
            <a:r>
              <a:rPr lang="en-US" b="1" i="1" dirty="0" smtClean="0">
                <a:solidFill>
                  <a:srgbClr val="000000"/>
                </a:solidFill>
                <a:latin typeface="Times New Roman" pitchFamily="18" charset="0"/>
              </a:rPr>
              <a:t> Controls</a:t>
            </a:r>
          </a:p>
          <a:p>
            <a:pPr eaLnBrk="1" hangingPunct="1">
              <a:defRPr/>
            </a:pPr>
            <a:r>
              <a:rPr lang="en-US" dirty="0" smtClean="0">
                <a:solidFill>
                  <a:srgbClr val="000000"/>
                </a:solidFill>
                <a:latin typeface="Times New Roman" pitchFamily="18" charset="0"/>
              </a:rPr>
              <a:t>We use three </a:t>
            </a:r>
            <a:r>
              <a:rPr lang="en-US" dirty="0" smtClean="0">
                <a:solidFill>
                  <a:srgbClr val="0000FF"/>
                </a:solidFill>
                <a:latin typeface="Lucida Console" pitchFamily="49" charset="0"/>
              </a:rPr>
              <a:t>RequiredFieldValidator</a:t>
            </a:r>
            <a:r>
              <a:rPr lang="en-US" dirty="0" smtClean="0">
                <a:solidFill>
                  <a:srgbClr val="000000"/>
                </a:solidFill>
                <a:latin typeface="Times New Roman" pitchFamily="18" charset="0"/>
              </a:rPr>
              <a:t> controls (found in the </a:t>
            </a:r>
            <a:r>
              <a:rPr lang="en-US" dirty="0" smtClean="0">
                <a:solidFill>
                  <a:srgbClr val="000000"/>
                </a:solidFill>
                <a:latin typeface="Arial" pitchFamily="34" charset="0"/>
              </a:rPr>
              <a:t>Validation</a:t>
            </a:r>
            <a:r>
              <a:rPr lang="en-US" dirty="0" smtClean="0">
                <a:solidFill>
                  <a:srgbClr val="000000"/>
                </a:solidFill>
                <a:latin typeface="Times New Roman" pitchFamily="18" charset="0"/>
              </a:rPr>
              <a:t> section of the </a:t>
            </a:r>
            <a:r>
              <a:rPr lang="en-US" dirty="0" smtClean="0">
                <a:solidFill>
                  <a:srgbClr val="000000"/>
                </a:solidFill>
                <a:latin typeface="Arial" pitchFamily="34" charset="0"/>
              </a:rPr>
              <a:t>Toolbox</a:t>
            </a:r>
            <a:r>
              <a:rPr lang="en-US" dirty="0" smtClean="0">
                <a:solidFill>
                  <a:srgbClr val="000000"/>
                </a:solidFill>
                <a:latin typeface="Times New Roman" pitchFamily="18" charset="0"/>
              </a:rPr>
              <a:t>) to ensure that the name, e-mail address and phone number </a:t>
            </a:r>
            <a:r>
              <a:rPr lang="en-US" dirty="0" smtClean="0">
                <a:solidFill>
                  <a:srgbClr val="000000"/>
                </a:solidFill>
                <a:latin typeface="Lucida Console" pitchFamily="49" charset="0"/>
              </a:rPr>
              <a:t>TextBox</a:t>
            </a:r>
            <a:r>
              <a:rPr lang="en-US" dirty="0" smtClean="0">
                <a:solidFill>
                  <a:srgbClr val="000000"/>
                </a:solidFill>
                <a:latin typeface="Times New Roman" pitchFamily="18" charset="0"/>
              </a:rPr>
              <a:t>es are not empty when the form is submitted.</a:t>
            </a:r>
          </a:p>
          <a:p>
            <a:pPr eaLnBrk="1" hangingPunct="1">
              <a:defRPr/>
            </a:pPr>
            <a:r>
              <a:rPr lang="en-US" dirty="0" smtClean="0">
                <a:solidFill>
                  <a:srgbClr val="000000"/>
                </a:solidFill>
                <a:latin typeface="Times New Roman" pitchFamily="18" charset="0"/>
              </a:rPr>
              <a:t>A </a:t>
            </a:r>
            <a:r>
              <a:rPr lang="en-US" dirty="0" smtClean="0">
                <a:solidFill>
                  <a:srgbClr val="000000"/>
                </a:solidFill>
                <a:latin typeface="Lucida Console" pitchFamily="49" charset="0"/>
              </a:rPr>
              <a:t>RequiredFieldValidator</a:t>
            </a:r>
            <a:r>
              <a:rPr lang="en-US" dirty="0" smtClean="0">
                <a:solidFill>
                  <a:srgbClr val="000000"/>
                </a:solidFill>
                <a:latin typeface="Times New Roman" pitchFamily="18" charset="0"/>
              </a:rPr>
              <a:t> makes an input control a required field.</a:t>
            </a:r>
          </a:p>
          <a:p>
            <a:pPr eaLnBrk="1" hangingPunct="1">
              <a:defRPr/>
            </a:pPr>
            <a:r>
              <a:rPr lang="en-US" dirty="0" smtClean="0">
                <a:solidFill>
                  <a:srgbClr val="000000"/>
                </a:solidFill>
                <a:latin typeface="Times New Roman" pitchFamily="18" charset="0"/>
              </a:rPr>
              <a:t>If such a field is empty, validation fails.</a:t>
            </a:r>
          </a:p>
        </p:txBody>
      </p:sp>
      <p:sp>
        <p:nvSpPr>
          <p:cNvPr id="1321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107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Add a </a:t>
            </a:r>
            <a:r>
              <a:rPr lang="en-US" altLang="en-US" smtClean="0">
                <a:solidFill>
                  <a:srgbClr val="000000"/>
                </a:solidFill>
                <a:latin typeface="Lucida Console" panose="020B0609040504020204" pitchFamily="49" charset="0"/>
              </a:rPr>
              <a:t>RequiredFieldValidator</a:t>
            </a:r>
            <a:r>
              <a:rPr lang="en-US" altLang="en-US" smtClean="0">
                <a:solidFill>
                  <a:srgbClr val="000000"/>
                </a:solidFill>
                <a:latin typeface="Times New Roman" panose="02020603050405020304" pitchFamily="18" charset="0"/>
              </a:rPr>
              <a:t> as follows:</a:t>
            </a:r>
          </a:p>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nameTextBox</a:t>
            </a:r>
            <a:r>
              <a:rPr lang="en-US" altLang="en-US" smtClean="0">
                <a:solidFill>
                  <a:srgbClr val="000000"/>
                </a:solidFill>
                <a:latin typeface="Times New Roman" panose="02020603050405020304" pitchFamily="18" charset="0"/>
              </a:rPr>
              <a:t> in the table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move to the next line. </a:t>
            </a:r>
          </a:p>
          <a:p>
            <a:pPr lvl="1" eaLnBrk="1" hangingPunct="1"/>
            <a:r>
              <a:rPr lang="en-US" altLang="en-US" smtClean="0">
                <a:solidFill>
                  <a:srgbClr val="000000"/>
                </a:solidFill>
                <a:latin typeface="Times New Roman" panose="02020603050405020304" pitchFamily="18" charset="0"/>
              </a:rPr>
              <a:t>Add a </a:t>
            </a:r>
            <a:r>
              <a:rPr lang="en-US" altLang="en-US" smtClean="0">
                <a:solidFill>
                  <a:srgbClr val="000000"/>
                </a:solidFill>
                <a:latin typeface="Lucida Console" panose="020B0609040504020204" pitchFamily="49" charset="0"/>
              </a:rPr>
              <a:t>RequiredFieldValidator</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nameRequiredFieldValidator</a:t>
            </a:r>
            <a:r>
              <a:rPr lang="en-US" altLang="en-US" smtClean="0">
                <a:solidFill>
                  <a:srgbClr val="000000"/>
                </a:solidFill>
                <a:latin typeface="Times New Roman" panose="02020603050405020304" pitchFamily="18" charset="0"/>
              </a:rPr>
              <a:t> and set the </a:t>
            </a:r>
            <a:r>
              <a:rPr lang="en-US" altLang="en-US" smtClean="0">
                <a:solidFill>
                  <a:srgbClr val="000000"/>
                </a:solidFill>
                <a:latin typeface="Lucida Console" panose="020B0609040504020204" pitchFamily="49" charset="0"/>
              </a:rPr>
              <a:t>ForeColor</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Red</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Set the validator’s </a:t>
            </a:r>
            <a:r>
              <a:rPr lang="en-US" altLang="en-US" smtClean="0">
                <a:solidFill>
                  <a:srgbClr val="0000FF"/>
                </a:solidFill>
                <a:latin typeface="Lucida Console" panose="020B0609040504020204" pitchFamily="49" charset="0"/>
              </a:rPr>
              <a:t>ControlToValidate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nameTextBox</a:t>
            </a:r>
            <a:r>
              <a:rPr lang="en-US" altLang="en-US" smtClean="0">
                <a:solidFill>
                  <a:srgbClr val="000000"/>
                </a:solidFill>
                <a:latin typeface="Times New Roman" panose="02020603050405020304" pitchFamily="18" charset="0"/>
              </a:rPr>
              <a:t> to indicate that this validator verifies the </a:t>
            </a:r>
            <a:r>
              <a:rPr lang="en-US" altLang="en-US" smtClean="0">
                <a:solidFill>
                  <a:srgbClr val="000000"/>
                </a:solidFill>
                <a:latin typeface="Lucida Console" panose="020B0609040504020204" pitchFamily="49" charset="0"/>
              </a:rPr>
              <a:t>nameTextBox</a:t>
            </a:r>
            <a:r>
              <a:rPr lang="en-US" altLang="en-US" smtClean="0">
                <a:solidFill>
                  <a:srgbClr val="000000"/>
                </a:solidFill>
                <a:latin typeface="Times New Roman" panose="02020603050405020304" pitchFamily="18" charset="0"/>
              </a:rPr>
              <a:t>’s contents. </a:t>
            </a:r>
          </a:p>
        </p:txBody>
      </p:sp>
      <p:sp>
        <p:nvSpPr>
          <p:cNvPr id="1331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209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Set the validator’s </a:t>
            </a:r>
            <a:r>
              <a:rPr lang="en-US" altLang="en-US" smtClean="0">
                <a:solidFill>
                  <a:srgbClr val="0000FF"/>
                </a:solidFill>
                <a:latin typeface="Lucida Console" panose="020B0609040504020204" pitchFamily="49" charset="0"/>
              </a:rPr>
              <a:t>ErrorMessage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"Please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enter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your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name"</a:t>
            </a:r>
            <a:r>
              <a:rPr lang="en-US" altLang="en-US" smtClean="0">
                <a:solidFill>
                  <a:srgbClr val="000000"/>
                </a:solidFill>
                <a:latin typeface="Times New Roman" panose="02020603050405020304" pitchFamily="18" charset="0"/>
              </a:rPr>
              <a:t>. This is displayed on the Web Form only if the validation fails. </a:t>
            </a:r>
          </a:p>
          <a:p>
            <a:pPr lvl="1" eaLnBrk="1" hangingPunct="1"/>
            <a:r>
              <a:rPr lang="en-US" altLang="en-US" smtClean="0">
                <a:solidFill>
                  <a:srgbClr val="000000"/>
                </a:solidFill>
                <a:latin typeface="Times New Roman" panose="02020603050405020304" pitchFamily="18" charset="0"/>
              </a:rPr>
              <a:t>Set the validator’s </a:t>
            </a:r>
            <a:r>
              <a:rPr lang="en-US" altLang="en-US" smtClean="0">
                <a:solidFill>
                  <a:srgbClr val="0000FF"/>
                </a:solidFill>
                <a:latin typeface="Times New Roman" panose="02020603050405020304" pitchFamily="18" charset="0"/>
              </a:rPr>
              <a:t>Display</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Dynamic</a:t>
            </a:r>
            <a:r>
              <a:rPr lang="en-US" altLang="en-US" smtClean="0">
                <a:solidFill>
                  <a:srgbClr val="000000"/>
                </a:solidFill>
                <a:latin typeface="Times New Roman" panose="02020603050405020304" pitchFamily="18" charset="0"/>
              </a:rPr>
              <a:t>, so the validator occupies space on the Web Form only when validation fails. When this occurs, space is allocated dynamically, causing the controls below the validator to shift downward to accommodate the </a:t>
            </a:r>
            <a:r>
              <a:rPr lang="en-US" altLang="en-US" smtClean="0">
                <a:solidFill>
                  <a:srgbClr val="000000"/>
                </a:solidFill>
                <a:latin typeface="Lucida Console" panose="020B0609040504020204" pitchFamily="49" charset="0"/>
              </a:rPr>
              <a:t>ErrorMessage</a:t>
            </a:r>
            <a:r>
              <a:rPr lang="en-US" altLang="en-US" smtClean="0">
                <a:solidFill>
                  <a:srgbClr val="000000"/>
                </a:solidFill>
                <a:latin typeface="Times New Roman" panose="02020603050405020304" pitchFamily="18" charset="0"/>
              </a:rPr>
              <a:t>, as seen in Fig. 13.25(a)–(c).</a:t>
            </a:r>
          </a:p>
        </p:txBody>
      </p:sp>
      <p:sp>
        <p:nvSpPr>
          <p:cNvPr id="1341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31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Repeat these steps to add two more </a:t>
            </a:r>
            <a:r>
              <a:rPr lang="en-US" altLang="en-US" smtClean="0">
                <a:solidFill>
                  <a:srgbClr val="000000"/>
                </a:solidFill>
                <a:latin typeface="Lucida Console" panose="020B0609040504020204" pitchFamily="49" charset="0"/>
              </a:rPr>
              <a:t>RequiredFieldValidator</a:t>
            </a:r>
            <a:r>
              <a:rPr lang="en-US" altLang="en-US" smtClean="0">
                <a:solidFill>
                  <a:srgbClr val="000000"/>
                </a:solidFill>
                <a:latin typeface="Times New Roman" panose="02020603050405020304" pitchFamily="18" charset="0"/>
              </a:rPr>
              <a:t>s in the second and third rows of the table.</a:t>
            </a:r>
          </a:p>
          <a:p>
            <a:pPr eaLnBrk="1" hangingPunct="1"/>
            <a:r>
              <a:rPr lang="en-US" altLang="en-US" smtClean="0">
                <a:solidFill>
                  <a:srgbClr val="000000"/>
                </a:solidFill>
                <a:latin typeface="Times New Roman" panose="02020603050405020304" pitchFamily="18" charset="0"/>
              </a:rPr>
              <a:t>Set their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properties to </a:t>
            </a:r>
            <a:r>
              <a:rPr lang="en-US" altLang="en-US" smtClean="0">
                <a:solidFill>
                  <a:srgbClr val="000000"/>
                </a:solidFill>
                <a:latin typeface="Lucida Console" panose="020B0609040504020204" pitchFamily="49" charset="0"/>
              </a:rPr>
              <a:t>emailRequiredFieldValidator</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phoneRequiredFieldValidator</a:t>
            </a:r>
            <a:r>
              <a:rPr lang="en-US" altLang="en-US" smtClean="0">
                <a:solidFill>
                  <a:srgbClr val="000000"/>
                </a:solidFill>
                <a:latin typeface="Times New Roman" panose="02020603050405020304" pitchFamily="18" charset="0"/>
              </a:rPr>
              <a:t>, respectively, and set their </a:t>
            </a:r>
            <a:r>
              <a:rPr lang="en-US" altLang="en-US" smtClean="0">
                <a:solidFill>
                  <a:srgbClr val="000000"/>
                </a:solidFill>
                <a:latin typeface="Lucida Console" panose="020B0609040504020204" pitchFamily="49" charset="0"/>
              </a:rPr>
              <a:t>ErrorMessage</a:t>
            </a:r>
            <a:r>
              <a:rPr lang="en-US" altLang="en-US" smtClean="0">
                <a:solidFill>
                  <a:srgbClr val="000000"/>
                </a:solidFill>
                <a:latin typeface="Times New Roman" panose="02020603050405020304" pitchFamily="18" charset="0"/>
              </a:rPr>
              <a:t> properties to </a:t>
            </a:r>
            <a:r>
              <a:rPr lang="en-US" altLang="en-US" smtClean="0">
                <a:solidFill>
                  <a:srgbClr val="000000"/>
                </a:solidFill>
                <a:latin typeface="Lucida Console" panose="020B0609040504020204" pitchFamily="49" charset="0"/>
              </a:rPr>
              <a:t>"Please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enter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your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email</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address"</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"Please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enter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your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phone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number"</a:t>
            </a:r>
            <a:r>
              <a:rPr lang="en-US" altLang="en-US" smtClean="0">
                <a:solidFill>
                  <a:srgbClr val="000000"/>
                </a:solidFill>
                <a:latin typeface="Times New Roman" panose="02020603050405020304" pitchFamily="18" charset="0"/>
              </a:rPr>
              <a:t>, respectively.</a:t>
            </a:r>
          </a:p>
        </p:txBody>
      </p:sp>
      <p:sp>
        <p:nvSpPr>
          <p:cNvPr id="1351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34147" name="Text Placeholder 2"/>
          <p:cNvSpPr>
            <a:spLocks noGrp="1"/>
          </p:cNvSpPr>
          <p:nvPr>
            <p:ph type="body" idx="1"/>
          </p:nvPr>
        </p:nvSpPr>
        <p:spPr/>
        <p:txBody>
          <a:bodyPr/>
          <a:lstStyle/>
          <a:p>
            <a:pPr marL="107950" indent="0" eaLnBrk="1" hangingPunct="1">
              <a:buFont typeface="Wingdings 3" panose="05040102010807070707" pitchFamily="18" charset="2"/>
              <a:buNone/>
            </a:pPr>
            <a:r>
              <a:rPr lang="en-US" altLang="en-US" b="1" i="1" smtClean="0">
                <a:solidFill>
                  <a:srgbClr val="000000"/>
                </a:solidFill>
                <a:latin typeface="Times New Roman" panose="02020603050405020304" pitchFamily="18" charset="0"/>
              </a:rPr>
              <a:t>Step 4: Using </a:t>
            </a:r>
            <a:r>
              <a:rPr lang="en-US" altLang="en-US" b="1" i="1" smtClean="0">
                <a:solidFill>
                  <a:srgbClr val="000000"/>
                </a:solidFill>
                <a:latin typeface="Lucida Console" panose="020B0609040504020204" pitchFamily="49" charset="0"/>
              </a:rPr>
              <a:t>RegularExpressionValidator</a:t>
            </a:r>
            <a:r>
              <a:rPr lang="en-US" altLang="en-US" b="1" i="1" smtClean="0">
                <a:solidFill>
                  <a:srgbClr val="000000"/>
                </a:solidFill>
                <a:latin typeface="Times New Roman" panose="02020603050405020304" pitchFamily="18" charset="0"/>
              </a:rPr>
              <a:t> Controls</a:t>
            </a:r>
          </a:p>
          <a:p>
            <a:pPr lvl="1" eaLnBrk="1" hangingPunct="1"/>
            <a:r>
              <a:rPr lang="en-US" altLang="en-US" smtClean="0">
                <a:solidFill>
                  <a:srgbClr val="000000"/>
                </a:solidFill>
                <a:latin typeface="Times New Roman" panose="02020603050405020304" pitchFamily="18" charset="0"/>
              </a:rPr>
              <a:t>This example also uses two </a:t>
            </a:r>
            <a:r>
              <a:rPr lang="en-US" altLang="en-US" smtClean="0">
                <a:solidFill>
                  <a:srgbClr val="0000FF"/>
                </a:solidFill>
                <a:latin typeface="Lucida Console" panose="020B0609040504020204" pitchFamily="49" charset="0"/>
              </a:rPr>
              <a:t>RegularExpressionValidator</a:t>
            </a:r>
            <a:r>
              <a:rPr lang="en-US" altLang="en-US" smtClean="0">
                <a:solidFill>
                  <a:srgbClr val="000000"/>
                </a:solidFill>
                <a:latin typeface="Times New Roman" panose="02020603050405020304" pitchFamily="18" charset="0"/>
              </a:rPr>
              <a:t> controls to ensure that the e-mail address and phone number entered by the user are in a valid format.</a:t>
            </a:r>
          </a:p>
          <a:p>
            <a:pPr lvl="1" eaLnBrk="1" hangingPunct="1"/>
            <a:r>
              <a:rPr lang="en-US" altLang="en-US" smtClean="0">
                <a:solidFill>
                  <a:srgbClr val="000000"/>
                </a:solidFill>
                <a:latin typeface="Times New Roman" panose="02020603050405020304" pitchFamily="18" charset="0"/>
              </a:rPr>
              <a:t>Visual Studio provides several </a:t>
            </a:r>
            <a:r>
              <a:rPr lang="en-US" altLang="en-US" i="1" smtClean="0">
                <a:solidFill>
                  <a:srgbClr val="000000"/>
                </a:solidFill>
                <a:latin typeface="Times New Roman" panose="02020603050405020304" pitchFamily="18" charset="0"/>
              </a:rPr>
              <a:t>predefined</a:t>
            </a:r>
            <a:r>
              <a:rPr lang="en-US" altLang="en-US" smtClean="0">
                <a:solidFill>
                  <a:srgbClr val="000000"/>
                </a:solidFill>
                <a:latin typeface="Times New Roman" panose="02020603050405020304" pitchFamily="18" charset="0"/>
              </a:rPr>
              <a:t> regular expressions that validate common strings like email addresses and phone numbers, which you can simply select to take advantage of this powerful validation control.</a:t>
            </a:r>
          </a:p>
        </p:txBody>
      </p:sp>
      <p:sp>
        <p:nvSpPr>
          <p:cNvPr id="1361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 (cont.)</a:t>
            </a:r>
          </a:p>
        </p:txBody>
      </p:sp>
      <p:sp>
        <p:nvSpPr>
          <p:cNvPr id="2150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Parts of a URL</a:t>
            </a:r>
          </a:p>
          <a:p>
            <a:pPr eaLnBrk="1" hangingPunct="1">
              <a:defRPr/>
            </a:pPr>
            <a:r>
              <a:rPr lang="en-US" sz="2400" dirty="0" smtClean="0">
                <a:solidFill>
                  <a:srgbClr val="000000"/>
                </a:solidFill>
                <a:latin typeface="Times New Roman" pitchFamily="18" charset="0"/>
              </a:rPr>
              <a:t>A URL contains information that directs a browser to the resource that the user wishes to access.</a:t>
            </a:r>
          </a:p>
          <a:p>
            <a:pPr eaLnBrk="1" hangingPunct="1">
              <a:defRPr/>
            </a:pPr>
            <a:r>
              <a:rPr lang="en-US" sz="2400" dirty="0" smtClean="0">
                <a:solidFill>
                  <a:srgbClr val="000000"/>
                </a:solidFill>
                <a:latin typeface="Times New Roman" pitchFamily="18" charset="0"/>
              </a:rPr>
              <a:t>Web servers make such resources available to web clients.</a:t>
            </a:r>
          </a:p>
          <a:p>
            <a:pPr eaLnBrk="1" hangingPunct="1">
              <a:defRPr/>
            </a:pPr>
            <a:r>
              <a:rPr lang="en-US" sz="2400" dirty="0" smtClean="0">
                <a:solidFill>
                  <a:srgbClr val="000000"/>
                </a:solidFill>
                <a:latin typeface="Times New Roman" pitchFamily="18" charset="0"/>
              </a:rPr>
              <a:t>Popular web servers include Microsoft’s Internet Information Services (IIS), Apache’s HTTP Server and Nginx. </a:t>
            </a:r>
          </a:p>
          <a:p>
            <a:pPr eaLnBrk="1" hangingPunct="1">
              <a:defRPr/>
            </a:pPr>
            <a:r>
              <a:rPr lang="en-US" sz="2400" dirty="0" smtClean="0">
                <a:solidFill>
                  <a:srgbClr val="000000"/>
                </a:solidFill>
                <a:latin typeface="Times New Roman" pitchFamily="18" charset="0"/>
              </a:rPr>
              <a:t>Let’s examine the components of the URL</a:t>
            </a:r>
          </a:p>
          <a:p>
            <a:pPr lvl="1" eaLnBrk="1" hangingPunct="1">
              <a:buFont typeface="Wingdings 2" pitchFamily="18" charset="2"/>
              <a:buNone/>
              <a:defRPr/>
            </a:pPr>
            <a:r>
              <a:rPr lang="en-US" sz="2000" dirty="0" smtClean="0">
                <a:solidFill>
                  <a:srgbClr val="000000"/>
                </a:solidFill>
                <a:latin typeface="Lucida Console" pitchFamily="49" charset="0"/>
              </a:rPr>
              <a:t>	http://www.deitel.com/books/downloads.html</a:t>
            </a:r>
          </a:p>
          <a:p>
            <a:pPr eaLnBrk="1" hangingPunct="1">
              <a:defRPr/>
            </a:pPr>
            <a:r>
              <a:rPr lang="en-US" sz="2400" dirty="0" smtClean="0">
                <a:solidFill>
                  <a:srgbClr val="000000"/>
                </a:solidFill>
                <a:latin typeface="Times New Roman" pitchFamily="18" charset="0"/>
              </a:rPr>
              <a:t>The </a:t>
            </a:r>
            <a:r>
              <a:rPr lang="en-US" sz="2400" dirty="0" smtClean="0">
                <a:solidFill>
                  <a:srgbClr val="000000"/>
                </a:solidFill>
                <a:latin typeface="Lucida Console" pitchFamily="49" charset="0"/>
              </a:rPr>
              <a:t>http://</a:t>
            </a:r>
            <a:r>
              <a:rPr lang="en-US" sz="2400" dirty="0" smtClean="0">
                <a:solidFill>
                  <a:srgbClr val="000000"/>
                </a:solidFill>
                <a:latin typeface="Times New Roman" pitchFamily="18" charset="0"/>
              </a:rPr>
              <a:t> indicates that the HyperText Transfer Protocol (HTTP) should be used to obtain the resource.</a:t>
            </a:r>
          </a:p>
        </p:txBody>
      </p:sp>
      <p:sp>
        <p:nvSpPr>
          <p:cNvPr id="215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517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Add a </a:t>
            </a:r>
            <a:r>
              <a:rPr lang="en-US" altLang="en-US" smtClean="0">
                <a:solidFill>
                  <a:srgbClr val="000000"/>
                </a:solidFill>
                <a:latin typeface="Lucida Console" panose="020B0609040504020204" pitchFamily="49" charset="0"/>
              </a:rPr>
              <a:t>RegularExpressionValidator</a:t>
            </a:r>
            <a:r>
              <a:rPr lang="en-US" altLang="en-US" smtClean="0">
                <a:solidFill>
                  <a:srgbClr val="000000"/>
                </a:solidFill>
                <a:latin typeface="Times New Roman" panose="02020603050405020304" pitchFamily="18" charset="0"/>
              </a:rPr>
              <a:t> as follows:</a:t>
            </a:r>
          </a:p>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emailRequiredFieldValidator</a:t>
            </a:r>
            <a:r>
              <a:rPr lang="en-US" altLang="en-US" smtClean="0">
                <a:solidFill>
                  <a:srgbClr val="000000"/>
                </a:solidFill>
                <a:latin typeface="Times New Roman" panose="02020603050405020304" pitchFamily="18" charset="0"/>
              </a:rPr>
              <a:t> in the second row of the table and add a </a:t>
            </a:r>
            <a:r>
              <a:rPr lang="en-US" altLang="en-US" smtClean="0">
                <a:solidFill>
                  <a:srgbClr val="000000"/>
                </a:solidFill>
                <a:latin typeface="Lucida Console" panose="020B0609040504020204" pitchFamily="49" charset="0"/>
              </a:rPr>
              <a:t>RegularExpressionValidator</a:t>
            </a:r>
            <a:r>
              <a:rPr lang="en-US" altLang="en-US" smtClean="0">
                <a:solidFill>
                  <a:srgbClr val="000000"/>
                </a:solidFill>
                <a:latin typeface="Times New Roman" panose="02020603050405020304" pitchFamily="18" charset="0"/>
              </a:rPr>
              <a:t>, then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emailRegularExpressionValidator</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ForeColor</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Red</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Set the </a:t>
            </a:r>
            <a:r>
              <a:rPr lang="en-US" altLang="en-US" smtClean="0">
                <a:solidFill>
                  <a:srgbClr val="000000"/>
                </a:solidFill>
                <a:latin typeface="Lucida Console" panose="020B0609040504020204" pitchFamily="49" charset="0"/>
              </a:rPr>
              <a:t>ControlToValidate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emailTextBox</a:t>
            </a:r>
            <a:r>
              <a:rPr lang="en-US" altLang="en-US" smtClean="0">
                <a:solidFill>
                  <a:srgbClr val="000000"/>
                </a:solidFill>
                <a:latin typeface="Times New Roman" panose="02020603050405020304" pitchFamily="18" charset="0"/>
              </a:rPr>
              <a:t> to indicate that this validator verifies the </a:t>
            </a:r>
            <a:r>
              <a:rPr lang="en-US" altLang="en-US" smtClean="0">
                <a:solidFill>
                  <a:srgbClr val="000000"/>
                </a:solidFill>
                <a:latin typeface="Lucida Console" panose="020B0609040504020204" pitchFamily="49" charset="0"/>
              </a:rPr>
              <a:t>emailTextBox</a:t>
            </a:r>
            <a:r>
              <a:rPr lang="en-US" altLang="en-US" smtClean="0">
                <a:solidFill>
                  <a:srgbClr val="000000"/>
                </a:solidFill>
                <a:latin typeface="Times New Roman" panose="02020603050405020304" pitchFamily="18" charset="0"/>
              </a:rPr>
              <a:t>’s contents. </a:t>
            </a:r>
          </a:p>
        </p:txBody>
      </p:sp>
      <p:sp>
        <p:nvSpPr>
          <p:cNvPr id="1372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619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Set the validator’s </a:t>
            </a:r>
            <a:r>
              <a:rPr lang="en-US" altLang="en-US" smtClean="0">
                <a:solidFill>
                  <a:srgbClr val="000000"/>
                </a:solidFill>
                <a:latin typeface="Lucida Console" panose="020B0609040504020204" pitchFamily="49" charset="0"/>
              </a:rPr>
              <a:t>ErrorMessage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"Please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enter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e-mail</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address</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in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valid</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format"</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Set the validator’s </a:t>
            </a:r>
            <a:r>
              <a:rPr lang="en-US" altLang="en-US" smtClean="0">
                <a:solidFill>
                  <a:srgbClr val="000000"/>
                </a:solidFill>
                <a:latin typeface="Lucida Console" panose="020B0609040504020204" pitchFamily="49" charset="0"/>
              </a:rPr>
              <a:t>Display</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Dynamic</a:t>
            </a:r>
            <a:r>
              <a:rPr lang="en-US" altLang="en-US" smtClean="0">
                <a:solidFill>
                  <a:srgbClr val="000000"/>
                </a:solidFill>
                <a:latin typeface="Times New Roman" panose="02020603050405020304" pitchFamily="18" charset="0"/>
              </a:rPr>
              <a:t>, so the validator occupies space on the Web Form only when validation fails. </a:t>
            </a:r>
          </a:p>
        </p:txBody>
      </p:sp>
      <p:sp>
        <p:nvSpPr>
          <p:cNvPr id="1382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37219"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Repeat the preceding steps to add another </a:t>
            </a:r>
            <a:r>
              <a:rPr lang="en-US" altLang="en-US" sz="2500" smtClean="0">
                <a:solidFill>
                  <a:srgbClr val="000000"/>
                </a:solidFill>
                <a:latin typeface="Lucida Console" panose="020B0609040504020204" pitchFamily="49" charset="0"/>
              </a:rPr>
              <a:t>RegularExpressionValidator</a:t>
            </a:r>
            <a:r>
              <a:rPr lang="en-US" altLang="en-US" sz="2500" smtClean="0">
                <a:solidFill>
                  <a:srgbClr val="000000"/>
                </a:solidFill>
                <a:latin typeface="Times New Roman" panose="02020603050405020304" pitchFamily="18" charset="0"/>
              </a:rPr>
              <a:t> in the third row of the table.</a:t>
            </a:r>
          </a:p>
          <a:p>
            <a:pPr eaLnBrk="1" hangingPunct="1"/>
            <a:r>
              <a:rPr lang="en-US" altLang="en-US" sz="2500" smtClean="0">
                <a:solidFill>
                  <a:srgbClr val="000000"/>
                </a:solidFill>
                <a:latin typeface="Times New Roman" panose="02020603050405020304" pitchFamily="18" charset="0"/>
              </a:rPr>
              <a:t>Set its </a:t>
            </a:r>
            <a:r>
              <a:rPr lang="en-US" altLang="en-US" sz="2500" smtClean="0">
                <a:solidFill>
                  <a:srgbClr val="000000"/>
                </a:solidFill>
                <a:latin typeface="Lucida Console" panose="020B0609040504020204" pitchFamily="49" charset="0"/>
              </a:rPr>
              <a:t>(ID)</a:t>
            </a:r>
            <a:r>
              <a:rPr lang="en-US" altLang="en-US" sz="2500" smtClean="0">
                <a:solidFill>
                  <a:srgbClr val="000000"/>
                </a:solidFill>
                <a:latin typeface="Times New Roman" panose="02020603050405020304" pitchFamily="18" charset="0"/>
              </a:rPr>
              <a:t> property to </a:t>
            </a:r>
            <a:r>
              <a:rPr lang="en-US" altLang="en-US" sz="2500" smtClean="0">
                <a:solidFill>
                  <a:srgbClr val="000000"/>
                </a:solidFill>
                <a:latin typeface="Lucida Console" panose="020B0609040504020204" pitchFamily="49" charset="0"/>
              </a:rPr>
              <a:t>phoneRegularExpressionValidator</a:t>
            </a:r>
            <a:r>
              <a:rPr lang="en-US" altLang="en-US" sz="2500" smtClean="0">
                <a:solidFill>
                  <a:srgbClr val="000000"/>
                </a:solidFill>
                <a:latin typeface="Times New Roman" panose="02020603050405020304" pitchFamily="18" charset="0"/>
              </a:rPr>
              <a:t> and its </a:t>
            </a:r>
            <a:r>
              <a:rPr lang="en-US" altLang="en-US" sz="2500" smtClean="0">
                <a:solidFill>
                  <a:srgbClr val="000000"/>
                </a:solidFill>
                <a:latin typeface="Lucida Console" panose="020B0609040504020204" pitchFamily="49" charset="0"/>
              </a:rPr>
              <a:t>ErrorMessage</a:t>
            </a:r>
            <a:r>
              <a:rPr lang="en-US" altLang="en-US" sz="2500" smtClean="0">
                <a:solidFill>
                  <a:srgbClr val="000000"/>
                </a:solidFill>
                <a:latin typeface="Times New Roman" panose="02020603050405020304" pitchFamily="18" charset="0"/>
              </a:rPr>
              <a:t> property to </a:t>
            </a:r>
            <a:r>
              <a:rPr lang="en-US" altLang="en-US" sz="2500" smtClean="0">
                <a:solidFill>
                  <a:srgbClr val="000000"/>
                </a:solidFill>
                <a:latin typeface="Lucida Console" panose="020B0609040504020204" pitchFamily="49" charset="0"/>
              </a:rPr>
              <a:t>"Please</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enter</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a</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phone</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number</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in</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a</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valid</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format"</a:t>
            </a:r>
            <a:r>
              <a:rPr lang="en-US" altLang="en-US" sz="2500" smtClean="0">
                <a:solidFill>
                  <a:srgbClr val="000000"/>
                </a:solidFill>
                <a:latin typeface="Times New Roman" panose="02020603050405020304" pitchFamily="18" charset="0"/>
              </a:rPr>
              <a:t>, respectively.</a:t>
            </a:r>
          </a:p>
          <a:p>
            <a:pPr eaLnBrk="1" hangingPunct="1"/>
            <a:r>
              <a:rPr lang="en-US" altLang="en-US" sz="2500" smtClean="0">
                <a:solidFill>
                  <a:srgbClr val="000000"/>
                </a:solidFill>
                <a:latin typeface="Times New Roman" panose="02020603050405020304" pitchFamily="18" charset="0"/>
              </a:rPr>
              <a:t>A </a:t>
            </a:r>
            <a:r>
              <a:rPr lang="en-US" altLang="en-US" sz="2500" smtClean="0">
                <a:solidFill>
                  <a:srgbClr val="000000"/>
                </a:solidFill>
                <a:latin typeface="Lucida Console" panose="020B0609040504020204" pitchFamily="49" charset="0"/>
              </a:rPr>
              <a:t>RegularExpressionValidator</a:t>
            </a:r>
            <a:r>
              <a:rPr lang="en-US" altLang="en-US" sz="2500" smtClean="0">
                <a:solidFill>
                  <a:srgbClr val="000000"/>
                </a:solidFill>
                <a:latin typeface="Times New Roman" panose="02020603050405020304" pitchFamily="18" charset="0"/>
              </a:rPr>
              <a:t>’s </a:t>
            </a:r>
            <a:r>
              <a:rPr lang="en-US" altLang="en-US" sz="2500" smtClean="0">
                <a:solidFill>
                  <a:srgbClr val="0000FF"/>
                </a:solidFill>
                <a:latin typeface="Lucida Console" panose="020B0609040504020204" pitchFamily="49" charset="0"/>
              </a:rPr>
              <a:t>ValidationExpression</a:t>
            </a:r>
            <a:r>
              <a:rPr lang="en-US" altLang="en-US" sz="2500" smtClean="0">
                <a:solidFill>
                  <a:srgbClr val="000000"/>
                </a:solidFill>
                <a:latin typeface="Times New Roman" panose="02020603050405020304" pitchFamily="18" charset="0"/>
              </a:rPr>
              <a:t> property specifies the regular expression that validates the </a:t>
            </a:r>
            <a:r>
              <a:rPr lang="en-US" altLang="en-US" sz="2500" smtClean="0">
                <a:solidFill>
                  <a:srgbClr val="000000"/>
                </a:solidFill>
                <a:latin typeface="Lucida Console" panose="020B0609040504020204" pitchFamily="49" charset="0"/>
              </a:rPr>
              <a:t>ControlToValidate</a:t>
            </a:r>
            <a:r>
              <a:rPr lang="en-US" altLang="en-US" sz="2500" smtClean="0">
                <a:solidFill>
                  <a:srgbClr val="000000"/>
                </a:solidFill>
                <a:latin typeface="Times New Roman" panose="02020603050405020304" pitchFamily="18" charset="0"/>
              </a:rPr>
              <a:t>’s contents.</a:t>
            </a:r>
          </a:p>
        </p:txBody>
      </p:sp>
      <p:sp>
        <p:nvSpPr>
          <p:cNvPr id="1392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38243"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Clicking the ellipsis next to property </a:t>
            </a:r>
            <a:r>
              <a:rPr lang="en-US" altLang="en-US" sz="2500" smtClean="0">
                <a:solidFill>
                  <a:srgbClr val="000000"/>
                </a:solidFill>
                <a:latin typeface="Lucida Console" panose="020B0609040504020204" pitchFamily="49" charset="0"/>
              </a:rPr>
              <a:t>ValidationExpression</a:t>
            </a:r>
            <a:r>
              <a:rPr lang="en-US" altLang="en-US" sz="2500" smtClean="0">
                <a:solidFill>
                  <a:srgbClr val="000000"/>
                </a:solidFill>
                <a:latin typeface="Times New Roman" panose="02020603050405020304" pitchFamily="18" charset="0"/>
              </a:rPr>
              <a:t> in the </a:t>
            </a:r>
            <a:r>
              <a:rPr lang="en-US" altLang="en-US" sz="2500" smtClean="0">
                <a:solidFill>
                  <a:srgbClr val="000000"/>
                </a:solidFill>
                <a:latin typeface="Arial" panose="020B0604020202020204" pitchFamily="34" charset="0"/>
              </a:rPr>
              <a:t>Properties</a:t>
            </a:r>
            <a:r>
              <a:rPr lang="en-US" altLang="en-US" sz="2500" smtClean="0">
                <a:solidFill>
                  <a:srgbClr val="000000"/>
                </a:solidFill>
                <a:latin typeface="Times New Roman" panose="02020603050405020304" pitchFamily="18" charset="0"/>
              </a:rPr>
              <a:t> window displays the </a:t>
            </a:r>
            <a:r>
              <a:rPr lang="en-US" altLang="en-US" sz="2500" smtClean="0">
                <a:solidFill>
                  <a:srgbClr val="000000"/>
                </a:solidFill>
                <a:latin typeface="Arial" panose="020B0604020202020204" pitchFamily="34" charset="0"/>
              </a:rPr>
              <a:t>Regular Expression Editor</a:t>
            </a:r>
            <a:r>
              <a:rPr lang="en-US" altLang="en-US" sz="2500" smtClean="0">
                <a:solidFill>
                  <a:srgbClr val="000000"/>
                </a:solidFill>
                <a:latin typeface="Times New Roman" panose="02020603050405020304" pitchFamily="18" charset="0"/>
              </a:rPr>
              <a:t> dialog, which contains a list of </a:t>
            </a:r>
            <a:r>
              <a:rPr lang="en-US" altLang="en-US" sz="2500" smtClean="0">
                <a:solidFill>
                  <a:srgbClr val="000000"/>
                </a:solidFill>
                <a:latin typeface="Arial" panose="020B0604020202020204" pitchFamily="34" charset="0"/>
              </a:rPr>
              <a:t>Standard expressions</a:t>
            </a:r>
            <a:r>
              <a:rPr lang="en-US" altLang="en-US" sz="2500" smtClean="0">
                <a:solidFill>
                  <a:srgbClr val="000000"/>
                </a:solidFill>
                <a:latin typeface="Times New Roman" panose="02020603050405020304" pitchFamily="18" charset="0"/>
              </a:rPr>
              <a:t> for phone numbers, zip codes and other formatted information.</a:t>
            </a:r>
          </a:p>
          <a:p>
            <a:pPr eaLnBrk="1" hangingPunct="1"/>
            <a:r>
              <a:rPr lang="en-US" altLang="en-US" sz="2500" smtClean="0">
                <a:solidFill>
                  <a:srgbClr val="000000"/>
                </a:solidFill>
                <a:latin typeface="Times New Roman" panose="02020603050405020304" pitchFamily="18" charset="0"/>
              </a:rPr>
              <a:t>For the </a:t>
            </a:r>
            <a:r>
              <a:rPr lang="en-US" altLang="en-US" sz="2500" smtClean="0">
                <a:solidFill>
                  <a:srgbClr val="000000"/>
                </a:solidFill>
                <a:latin typeface="Lucida Console" panose="020B0609040504020204" pitchFamily="49" charset="0"/>
              </a:rPr>
              <a:t>emailRegularExpressionValidator</a:t>
            </a:r>
            <a:r>
              <a:rPr lang="en-US" altLang="en-US" sz="2500" smtClean="0">
                <a:solidFill>
                  <a:srgbClr val="000000"/>
                </a:solidFill>
                <a:latin typeface="Times New Roman" panose="02020603050405020304" pitchFamily="18" charset="0"/>
              </a:rPr>
              <a:t>, we selected the standard expression </a:t>
            </a:r>
            <a:r>
              <a:rPr lang="en-US" altLang="en-US" sz="2500" smtClean="0">
                <a:solidFill>
                  <a:srgbClr val="000000"/>
                </a:solidFill>
                <a:latin typeface="Arial" panose="020B0604020202020204" pitchFamily="34" charset="0"/>
              </a:rPr>
              <a:t>Internet e-mail address</a:t>
            </a:r>
            <a:r>
              <a:rPr lang="en-US" altLang="en-US" sz="2500" smtClean="0">
                <a:solidFill>
                  <a:srgbClr val="000000"/>
                </a:solidFill>
                <a:latin typeface="Times New Roman" panose="02020603050405020304" pitchFamily="18" charset="0"/>
              </a:rPr>
              <a:t>.</a:t>
            </a:r>
          </a:p>
          <a:p>
            <a:pPr eaLnBrk="1" hangingPunct="1"/>
            <a:r>
              <a:rPr lang="en-US" altLang="en-US" sz="2500" smtClean="0">
                <a:solidFill>
                  <a:srgbClr val="000000"/>
                </a:solidFill>
                <a:latin typeface="Times New Roman" panose="02020603050405020304" pitchFamily="18" charset="0"/>
              </a:rPr>
              <a:t>If the user enters text in the </a:t>
            </a:r>
            <a:r>
              <a:rPr lang="en-US" altLang="en-US" sz="2500" smtClean="0">
                <a:solidFill>
                  <a:srgbClr val="000000"/>
                </a:solidFill>
                <a:latin typeface="Lucida Console" panose="020B0609040504020204" pitchFamily="49" charset="0"/>
              </a:rPr>
              <a:t>emailTextBox</a:t>
            </a:r>
            <a:r>
              <a:rPr lang="en-US" altLang="en-US" sz="2500" smtClean="0">
                <a:solidFill>
                  <a:srgbClr val="000000"/>
                </a:solidFill>
                <a:latin typeface="Times New Roman" panose="02020603050405020304" pitchFamily="18" charset="0"/>
              </a:rPr>
              <a:t> that does not have the correct format and either clicks in a different text box or attempts to submit the form, the </a:t>
            </a:r>
            <a:r>
              <a:rPr lang="en-US" altLang="en-US" sz="2500" smtClean="0">
                <a:solidFill>
                  <a:srgbClr val="000000"/>
                </a:solidFill>
                <a:latin typeface="Lucida Console" panose="020B0609040504020204" pitchFamily="49" charset="0"/>
              </a:rPr>
              <a:t>ErrorMessage</a:t>
            </a:r>
            <a:r>
              <a:rPr lang="en-US" altLang="en-US" sz="2500" smtClean="0">
                <a:solidFill>
                  <a:srgbClr val="000000"/>
                </a:solidFill>
                <a:latin typeface="Times New Roman" panose="02020603050405020304" pitchFamily="18" charset="0"/>
              </a:rPr>
              <a:t> text is displayed in red. </a:t>
            </a:r>
          </a:p>
        </p:txBody>
      </p:sp>
      <p:sp>
        <p:nvSpPr>
          <p:cNvPr id="1402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a:t>
            </a:r>
            <a:r>
              <a:rPr lang="en-US" dirty="0">
                <a:solidFill>
                  <a:srgbClr val="3380E6"/>
                </a:solidFill>
                <a:latin typeface="Arial"/>
              </a:rPr>
              <a:t> (cont.)</a:t>
            </a:r>
            <a:endParaRPr lang="en-US" dirty="0" smtClean="0">
              <a:solidFill>
                <a:srgbClr val="3380E6"/>
              </a:solidFill>
              <a:latin typeface="Arial"/>
            </a:endParaRPr>
          </a:p>
        </p:txBody>
      </p:sp>
      <p:sp>
        <p:nvSpPr>
          <p:cNvPr id="1392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For the </a:t>
            </a:r>
            <a:r>
              <a:rPr lang="en-US" altLang="en-US" smtClean="0">
                <a:solidFill>
                  <a:srgbClr val="000000"/>
                </a:solidFill>
                <a:latin typeface="Lucida Console" panose="020B0609040504020204" pitchFamily="49" charset="0"/>
              </a:rPr>
              <a:t>phoneRegularExpressionValidator</a:t>
            </a:r>
            <a:r>
              <a:rPr lang="en-US" altLang="en-US" smtClean="0">
                <a:solidFill>
                  <a:srgbClr val="000000"/>
                </a:solidFill>
                <a:latin typeface="Times New Roman" panose="02020603050405020304" pitchFamily="18" charset="0"/>
              </a:rPr>
              <a:t>, we selected </a:t>
            </a:r>
            <a:r>
              <a:rPr lang="en-US" altLang="en-US" smtClean="0">
                <a:solidFill>
                  <a:srgbClr val="000000"/>
                </a:solidFill>
                <a:latin typeface="Arial" panose="020B0604020202020204" pitchFamily="34" charset="0"/>
              </a:rPr>
              <a:t>U.S</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Arial" panose="020B0604020202020204" pitchFamily="34" charset="0"/>
              </a:rPr>
              <a:t>phone number</a:t>
            </a:r>
            <a:r>
              <a:rPr lang="en-US" altLang="en-US" smtClean="0">
                <a:solidFill>
                  <a:srgbClr val="000000"/>
                </a:solidFill>
                <a:latin typeface="Times New Roman" panose="02020603050405020304" pitchFamily="18" charset="0"/>
              </a:rPr>
              <a:t> to ensure that a phone number contains an optional three-digit area code either in parentheses and followed by an optional space or without parentheses and followed by a required hyphen.</a:t>
            </a:r>
          </a:p>
          <a:p>
            <a:pPr eaLnBrk="1" hangingPunct="1"/>
            <a:r>
              <a:rPr lang="en-US" altLang="en-US" smtClean="0">
                <a:solidFill>
                  <a:srgbClr val="000000"/>
                </a:solidFill>
                <a:latin typeface="Times New Roman" panose="02020603050405020304" pitchFamily="18" charset="0"/>
              </a:rPr>
              <a:t>After an optional area code, a phone number must contain three digits, a hyphen and another four digits.</a:t>
            </a:r>
          </a:p>
          <a:p>
            <a:pPr eaLnBrk="1" hangingPunct="1"/>
            <a:r>
              <a:rPr lang="en-US" altLang="en-US" smtClean="0">
                <a:solidFill>
                  <a:srgbClr val="000000"/>
                </a:solidFill>
                <a:latin typeface="Times New Roman" panose="02020603050405020304" pitchFamily="18" charset="0"/>
              </a:rPr>
              <a:t>For example, </a:t>
            </a:r>
            <a:r>
              <a:rPr lang="en-US" altLang="en-US" smtClean="0">
                <a:solidFill>
                  <a:srgbClr val="000000"/>
                </a:solidFill>
                <a:latin typeface="Lucida Console" panose="020B0609040504020204" pitchFamily="49" charset="0"/>
              </a:rPr>
              <a:t>(555)</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123-4567</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555-123-4567</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123-4567</a:t>
            </a:r>
            <a:r>
              <a:rPr lang="en-US" altLang="en-US" smtClean="0">
                <a:solidFill>
                  <a:srgbClr val="000000"/>
                </a:solidFill>
                <a:latin typeface="Times New Roman" panose="02020603050405020304" pitchFamily="18" charset="0"/>
              </a:rPr>
              <a:t> are all valid phone numbers.</a:t>
            </a:r>
          </a:p>
        </p:txBody>
      </p:sp>
      <p:sp>
        <p:nvSpPr>
          <p:cNvPr id="1413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a:t>
            </a:r>
            <a:r>
              <a:rPr lang="en-US" dirty="0">
                <a:solidFill>
                  <a:srgbClr val="3380E6"/>
                </a:solidFill>
                <a:latin typeface="Arial"/>
              </a:rPr>
              <a:t> (cont.)</a:t>
            </a:r>
            <a:endParaRPr lang="en-US" dirty="0" smtClean="0">
              <a:solidFill>
                <a:srgbClr val="3380E6"/>
              </a:solidFill>
              <a:latin typeface="Arial"/>
            </a:endParaRPr>
          </a:p>
        </p:txBody>
      </p:sp>
      <p:sp>
        <p:nvSpPr>
          <p:cNvPr id="14233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Submitting the Web Form’s Contents to the Server</a:t>
            </a:r>
          </a:p>
          <a:p>
            <a:pPr eaLnBrk="1" hangingPunct="1">
              <a:defRPr/>
            </a:pPr>
            <a:r>
              <a:rPr lang="en-US" dirty="0" smtClean="0">
                <a:solidFill>
                  <a:srgbClr val="000000"/>
                </a:solidFill>
                <a:latin typeface="Times New Roman" pitchFamily="18" charset="0"/>
              </a:rPr>
              <a:t>If all five validators are successful (that is, each </a:t>
            </a:r>
            <a:r>
              <a:rPr lang="en-US" dirty="0" smtClean="0">
                <a:solidFill>
                  <a:srgbClr val="000000"/>
                </a:solidFill>
                <a:latin typeface="Lucida Console" pitchFamily="49" charset="0"/>
              </a:rPr>
              <a:t>TextBox</a:t>
            </a:r>
            <a:r>
              <a:rPr lang="en-US" dirty="0" smtClean="0">
                <a:solidFill>
                  <a:srgbClr val="000000"/>
                </a:solidFill>
                <a:latin typeface="Times New Roman" pitchFamily="18" charset="0"/>
              </a:rPr>
              <a:t> is filled in, and the e-mail address and phone number provided are valid), clicking the </a:t>
            </a:r>
            <a:r>
              <a:rPr lang="en-US" dirty="0" smtClean="0">
                <a:solidFill>
                  <a:srgbClr val="000000"/>
                </a:solidFill>
                <a:latin typeface="Arial" pitchFamily="34" charset="0"/>
              </a:rPr>
              <a:t>Submit</a:t>
            </a:r>
            <a:r>
              <a:rPr lang="en-US" dirty="0" smtClean="0">
                <a:solidFill>
                  <a:srgbClr val="000000"/>
                </a:solidFill>
                <a:latin typeface="Times New Roman" pitchFamily="18" charset="0"/>
              </a:rPr>
              <a:t> button sends the form’s data to the server.</a:t>
            </a:r>
          </a:p>
          <a:p>
            <a:pPr eaLnBrk="1" hangingPunct="1">
              <a:defRPr/>
            </a:pPr>
            <a:r>
              <a:rPr lang="en-US" dirty="0" smtClean="0">
                <a:solidFill>
                  <a:srgbClr val="000000"/>
                </a:solidFill>
                <a:latin typeface="Times New Roman" pitchFamily="18" charset="0"/>
              </a:rPr>
              <a:t>As shown in Fig. 13.25(d), the server then responds by displaying the submitted data in the </a:t>
            </a:r>
            <a:r>
              <a:rPr lang="en-US" dirty="0" smtClean="0">
                <a:solidFill>
                  <a:srgbClr val="000000"/>
                </a:solidFill>
                <a:latin typeface="Lucida Console" pitchFamily="49" charset="0"/>
              </a:rPr>
              <a:t>outputLabel</a:t>
            </a:r>
            <a:r>
              <a:rPr lang="en-US" dirty="0" smtClean="0">
                <a:solidFill>
                  <a:srgbClr val="000000"/>
                </a:solidFill>
                <a:latin typeface="Times New Roman" pitchFamily="18" charset="0"/>
              </a:rPr>
              <a:t>. </a:t>
            </a:r>
          </a:p>
        </p:txBody>
      </p:sp>
      <p:sp>
        <p:nvSpPr>
          <p:cNvPr id="1423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a:t>
            </a:r>
            <a:r>
              <a:rPr lang="en-US" dirty="0">
                <a:solidFill>
                  <a:srgbClr val="3380E6"/>
                </a:solidFill>
                <a:latin typeface="Arial"/>
              </a:rPr>
              <a:t> (cont.)</a:t>
            </a:r>
            <a:endParaRPr lang="en-US" dirty="0" smtClean="0">
              <a:solidFill>
                <a:srgbClr val="3380E6"/>
              </a:solidFill>
              <a:latin typeface="Arial"/>
            </a:endParaRPr>
          </a:p>
        </p:txBody>
      </p:sp>
      <p:sp>
        <p:nvSpPr>
          <p:cNvPr id="143363" name="Text Placeholder 2"/>
          <p:cNvSpPr>
            <a:spLocks noGrp="1"/>
          </p:cNvSpPr>
          <p:nvPr>
            <p:ph type="body" idx="1"/>
          </p:nvPr>
        </p:nvSpPr>
        <p:spPr>
          <a:xfrm>
            <a:off x="457200" y="1295400"/>
            <a:ext cx="8229600" cy="4525963"/>
          </a:xfrm>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Times New Roman" pitchFamily="18" charset="0"/>
              </a:rPr>
              <a:t>Examining the Code-Behind File for a Web Form That Receives User Input</a:t>
            </a:r>
          </a:p>
          <a:p>
            <a:pPr eaLnBrk="1" hangingPunct="1">
              <a:defRPr/>
            </a:pPr>
            <a:r>
              <a:rPr lang="en-US" sz="2400" dirty="0" smtClean="0">
                <a:solidFill>
                  <a:srgbClr val="000000"/>
                </a:solidFill>
                <a:latin typeface="Times New Roman" pitchFamily="18" charset="0"/>
              </a:rPr>
              <a:t>Figure 13.26 shows the code-behind file for this app.</a:t>
            </a:r>
          </a:p>
          <a:p>
            <a:pPr eaLnBrk="1" hangingPunct="1">
              <a:defRPr/>
            </a:pPr>
            <a:r>
              <a:rPr lang="en-US" sz="2400" dirty="0" smtClean="0">
                <a:solidFill>
                  <a:srgbClr val="000000"/>
                </a:solidFill>
                <a:latin typeface="Times New Roman" pitchFamily="18" charset="0"/>
              </a:rPr>
              <a:t>Notice that this code-behind file does not contain any implementation related to the validators.</a:t>
            </a:r>
          </a:p>
          <a:p>
            <a:pPr eaLnBrk="1" hangingPunct="1">
              <a:defRPr/>
            </a:pPr>
            <a:r>
              <a:rPr lang="en-US" sz="2400" dirty="0" smtClean="0">
                <a:solidFill>
                  <a:srgbClr val="000000"/>
                </a:solidFill>
                <a:latin typeface="Times New Roman" pitchFamily="18" charset="0"/>
              </a:rPr>
              <a:t>We’ll say more about this soon.</a:t>
            </a:r>
          </a:p>
          <a:p>
            <a:pPr eaLnBrk="1" hangingPunct="1">
              <a:defRPr/>
            </a:pPr>
            <a:r>
              <a:rPr lang="en-US" sz="2400" dirty="0" smtClean="0">
                <a:solidFill>
                  <a:srgbClr val="000000"/>
                </a:solidFill>
                <a:latin typeface="Times New Roman" pitchFamily="18" charset="0"/>
              </a:rPr>
              <a:t>In this example, we respond to the page’s </a:t>
            </a:r>
            <a:r>
              <a:rPr lang="en-US" sz="2400" dirty="0" smtClean="0">
                <a:solidFill>
                  <a:srgbClr val="0000FF"/>
                </a:solidFill>
                <a:latin typeface="Times New Roman" pitchFamily="18" charset="0"/>
              </a:rPr>
              <a:t>Load</a:t>
            </a:r>
            <a:r>
              <a:rPr lang="en-US" sz="2400" dirty="0" smtClean="0">
                <a:solidFill>
                  <a:srgbClr val="000000"/>
                </a:solidFill>
                <a:latin typeface="Times New Roman" pitchFamily="18" charset="0"/>
              </a:rPr>
              <a:t> event to process the data submitted by the user.</a:t>
            </a:r>
          </a:p>
          <a:p>
            <a:pPr eaLnBrk="1" hangingPunct="1">
              <a:defRPr/>
            </a:pPr>
            <a:r>
              <a:rPr lang="en-US" sz="2400" dirty="0" smtClean="0">
                <a:solidFill>
                  <a:srgbClr val="000000"/>
                </a:solidFill>
                <a:latin typeface="Times New Roman" pitchFamily="18" charset="0"/>
              </a:rPr>
              <a:t>Like the </a:t>
            </a:r>
            <a:r>
              <a:rPr lang="en-US" sz="2400" dirty="0" smtClean="0">
                <a:solidFill>
                  <a:srgbClr val="000000"/>
                </a:solidFill>
                <a:latin typeface="Lucida Console" pitchFamily="49" charset="0"/>
              </a:rPr>
              <a:t>Init</a:t>
            </a:r>
            <a:r>
              <a:rPr lang="en-US" sz="2400" dirty="0" smtClean="0">
                <a:solidFill>
                  <a:srgbClr val="000000"/>
                </a:solidFill>
                <a:latin typeface="Times New Roman" pitchFamily="18" charset="0"/>
              </a:rPr>
              <a:t> event, the </a:t>
            </a:r>
            <a:r>
              <a:rPr lang="en-US" sz="2400" dirty="0" smtClean="0">
                <a:solidFill>
                  <a:srgbClr val="000000"/>
                </a:solidFill>
                <a:latin typeface="Lucida Console" pitchFamily="49" charset="0"/>
              </a:rPr>
              <a:t>Load</a:t>
            </a:r>
            <a:r>
              <a:rPr lang="en-US" sz="2400" dirty="0" smtClean="0">
                <a:solidFill>
                  <a:srgbClr val="000000"/>
                </a:solidFill>
                <a:latin typeface="Times New Roman" pitchFamily="18" charset="0"/>
              </a:rPr>
              <a:t> event occurs each time the page loads into a web browser—the difference is that you cannot access the posted data in the controls from the </a:t>
            </a:r>
            <a:r>
              <a:rPr lang="en-US" sz="2400" dirty="0" smtClean="0">
                <a:solidFill>
                  <a:srgbClr val="000000"/>
                </a:solidFill>
                <a:latin typeface="Lucida Console" pitchFamily="49" charset="0"/>
              </a:rPr>
              <a:t>Init</a:t>
            </a:r>
            <a:r>
              <a:rPr lang="en-US" sz="2400" dirty="0" smtClean="0">
                <a:solidFill>
                  <a:srgbClr val="000000"/>
                </a:solidFill>
                <a:latin typeface="Times New Roman" pitchFamily="18" charset="0"/>
              </a:rPr>
              <a:t> handler.</a:t>
            </a:r>
          </a:p>
        </p:txBody>
      </p:sp>
      <p:sp>
        <p:nvSpPr>
          <p:cNvPr id="1433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a:t>
            </a:r>
            <a:r>
              <a:rPr lang="en-US" dirty="0">
                <a:solidFill>
                  <a:srgbClr val="3380E6"/>
                </a:solidFill>
                <a:latin typeface="Arial"/>
              </a:rPr>
              <a:t> (cont.)</a:t>
            </a:r>
            <a:endParaRPr lang="en-US" dirty="0" smtClean="0">
              <a:solidFill>
                <a:srgbClr val="3380E6"/>
              </a:solidFill>
              <a:latin typeface="Arial"/>
            </a:endParaRPr>
          </a:p>
        </p:txBody>
      </p:sp>
      <p:sp>
        <p:nvSpPr>
          <p:cNvPr id="142339" name="Text Placeholder 2"/>
          <p:cNvSpPr>
            <a:spLocks noGrp="1"/>
          </p:cNvSpPr>
          <p:nvPr>
            <p:ph type="body" idx="1"/>
          </p:nvPr>
        </p:nvSpPr>
        <p:spPr>
          <a:xfrm>
            <a:off x="457200" y="1417638"/>
            <a:ext cx="8229600" cy="4525962"/>
          </a:xfrm>
        </p:spPr>
        <p:txBody>
          <a:bodyPr/>
          <a:lstStyle/>
          <a:p>
            <a:pPr eaLnBrk="1" hangingPunct="1"/>
            <a:r>
              <a:rPr lang="en-US" altLang="en-US" smtClean="0">
                <a:solidFill>
                  <a:srgbClr val="000000"/>
                </a:solidFill>
                <a:latin typeface="Times New Roman" panose="02020603050405020304" pitchFamily="18" charset="0"/>
              </a:rPr>
              <a:t>The event handler for this event is </a:t>
            </a:r>
            <a:r>
              <a:rPr lang="en-US" altLang="en-US" smtClean="0">
                <a:solidFill>
                  <a:srgbClr val="0000FF"/>
                </a:solidFill>
                <a:latin typeface="Lucida Console" panose="020B0609040504020204" pitchFamily="49" charset="0"/>
              </a:rPr>
              <a:t>Page_Load</a:t>
            </a:r>
            <a:r>
              <a:rPr lang="en-US" altLang="en-US" smtClean="0">
                <a:solidFill>
                  <a:srgbClr val="000000"/>
                </a:solidFill>
                <a:latin typeface="Times New Roman" panose="02020603050405020304" pitchFamily="18" charset="0"/>
              </a:rPr>
              <a:t> (lines 7–34).</a:t>
            </a:r>
          </a:p>
          <a:p>
            <a:pPr eaLnBrk="1" hangingPunct="1"/>
            <a:r>
              <a:rPr lang="en-US" altLang="en-US" smtClean="0">
                <a:solidFill>
                  <a:srgbClr val="000000"/>
                </a:solidFill>
                <a:latin typeface="Times New Roman" panose="02020603050405020304" pitchFamily="18" charset="0"/>
              </a:rPr>
              <a:t>To create the event handler, open </a:t>
            </a:r>
            <a:r>
              <a:rPr lang="en-US" altLang="en-US" smtClean="0">
                <a:solidFill>
                  <a:srgbClr val="000000"/>
                </a:solidFill>
                <a:latin typeface="Lucida Console" panose="020B0609040504020204" pitchFamily="49" charset="0"/>
              </a:rPr>
              <a:t>Validation.aspx.vb</a:t>
            </a:r>
            <a:r>
              <a:rPr lang="en-US" altLang="en-US" smtClean="0">
                <a:solidFill>
                  <a:srgbClr val="000000"/>
                </a:solidFill>
                <a:latin typeface="Times New Roman" panose="02020603050405020304" pitchFamily="18" charset="0"/>
              </a:rPr>
              <a:t> in the code editor and perform the following steps, then insert the code from lines 10–33 of Fig. 13.26:</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(Page Events)</a:t>
            </a:r>
            <a:r>
              <a:rPr lang="en-US" altLang="en-US" smtClean="0">
                <a:solidFill>
                  <a:srgbClr val="000000"/>
                </a:solidFill>
                <a:latin typeface="Times New Roman" panose="02020603050405020304" pitchFamily="18" charset="0"/>
              </a:rPr>
              <a:t> from the left </a:t>
            </a:r>
            <a:r>
              <a:rPr lang="en-US" altLang="en-US" smtClean="0">
                <a:solidFill>
                  <a:srgbClr val="000000"/>
                </a:solidFill>
                <a:latin typeface="Lucida Console" panose="020B0609040504020204" pitchFamily="49" charset="0"/>
              </a:rPr>
              <a:t>ComboBox</a:t>
            </a:r>
            <a:r>
              <a:rPr lang="en-US" altLang="en-US" smtClean="0">
                <a:solidFill>
                  <a:srgbClr val="000000"/>
                </a:solidFill>
                <a:latin typeface="Times New Roman" panose="02020603050405020304" pitchFamily="18" charset="0"/>
              </a:rPr>
              <a:t> at the top of the code editor window.</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Load</a:t>
            </a:r>
            <a:r>
              <a:rPr lang="en-US" altLang="en-US" smtClean="0">
                <a:solidFill>
                  <a:srgbClr val="000000"/>
                </a:solidFill>
                <a:latin typeface="Times New Roman" panose="02020603050405020304" pitchFamily="18" charset="0"/>
              </a:rPr>
              <a:t> from the right </a:t>
            </a:r>
            <a:r>
              <a:rPr lang="en-US" altLang="en-US" smtClean="0">
                <a:solidFill>
                  <a:srgbClr val="000000"/>
                </a:solidFill>
                <a:latin typeface="Lucida Console" panose="020B0609040504020204" pitchFamily="49" charset="0"/>
              </a:rPr>
              <a:t>ComboBox</a:t>
            </a:r>
            <a:r>
              <a:rPr lang="en-US" altLang="en-US" smtClean="0">
                <a:solidFill>
                  <a:srgbClr val="000000"/>
                </a:solidFill>
                <a:latin typeface="Times New Roman" panose="02020603050405020304" pitchFamily="18" charset="0"/>
              </a:rPr>
              <a:t> at the top of the code editor window.</a:t>
            </a:r>
          </a:p>
        </p:txBody>
      </p:sp>
      <p:sp>
        <p:nvSpPr>
          <p:cNvPr id="1443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vbhtp6_13_ASP.NET_Page_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 descr="vbhtp6_13_ASP.NET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a:t>
            </a:r>
            <a:r>
              <a:rPr lang="en-US" dirty="0">
                <a:solidFill>
                  <a:srgbClr val="3380E6"/>
                </a:solidFill>
                <a:latin typeface="Arial"/>
              </a:rPr>
              <a:t> (cont.)</a:t>
            </a:r>
            <a:endParaRPr lang="en-US" dirty="0" smtClean="0">
              <a:solidFill>
                <a:srgbClr val="3380E6"/>
              </a:solidFill>
              <a:latin typeface="Arial"/>
            </a:endParaRPr>
          </a:p>
        </p:txBody>
      </p:sp>
      <p:sp>
        <p:nvSpPr>
          <p:cNvPr id="2355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HTTP is the web protocol that enables clients and servers to communicate.</a:t>
            </a:r>
          </a:p>
          <a:p>
            <a:pPr eaLnBrk="1" hangingPunct="1"/>
            <a:r>
              <a:rPr lang="en-US" altLang="en-US" smtClean="0">
                <a:solidFill>
                  <a:srgbClr val="000000"/>
                </a:solidFill>
                <a:latin typeface="Times New Roman" panose="02020603050405020304" pitchFamily="18" charset="0"/>
              </a:rPr>
              <a:t>Next in the URL is the server’s fully qualified </a:t>
            </a:r>
            <a:r>
              <a:rPr lang="en-US" altLang="en-US" smtClean="0">
                <a:solidFill>
                  <a:srgbClr val="0000FF"/>
                </a:solidFill>
                <a:latin typeface="Times New Roman" panose="02020603050405020304" pitchFamily="18" charset="0"/>
              </a:rPr>
              <a:t>hostname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www.deitel.com</a:t>
            </a:r>
            <a:r>
              <a:rPr lang="en-US" altLang="en-US" smtClean="0">
                <a:solidFill>
                  <a:srgbClr val="000000"/>
                </a:solidFill>
                <a:latin typeface="Times New Roman" panose="02020603050405020304" pitchFamily="18" charset="0"/>
              </a:rPr>
              <a:t>)—the name of the web server computer on which the resource resides.</a:t>
            </a:r>
          </a:p>
          <a:p>
            <a:pPr eaLnBrk="1" hangingPunct="1"/>
            <a:r>
              <a:rPr lang="en-US" altLang="en-US" smtClean="0">
                <a:solidFill>
                  <a:srgbClr val="000000"/>
                </a:solidFill>
                <a:latin typeface="Times New Roman" panose="02020603050405020304" pitchFamily="18" charset="0"/>
              </a:rPr>
              <a:t>This computer is referred to as the </a:t>
            </a:r>
            <a:r>
              <a:rPr lang="en-US" altLang="en-US" smtClean="0">
                <a:solidFill>
                  <a:srgbClr val="0000FF"/>
                </a:solidFill>
                <a:latin typeface="Times New Roman" panose="02020603050405020304" pitchFamily="18" charset="0"/>
              </a:rPr>
              <a:t>host</a:t>
            </a:r>
            <a:r>
              <a:rPr lang="en-US" altLang="en-US" smtClean="0">
                <a:solidFill>
                  <a:srgbClr val="000000"/>
                </a:solidFill>
                <a:latin typeface="Times New Roman" panose="02020603050405020304" pitchFamily="18" charset="0"/>
              </a:rPr>
              <a:t>, because it houses and maintains resources.</a:t>
            </a:r>
          </a:p>
          <a:p>
            <a:pPr eaLnBrk="1" hangingPunct="1"/>
            <a:r>
              <a:rPr lang="en-US" altLang="en-US" smtClean="0">
                <a:solidFill>
                  <a:srgbClr val="000000"/>
                </a:solidFill>
                <a:latin typeface="Times New Roman" panose="02020603050405020304" pitchFamily="18" charset="0"/>
              </a:rPr>
              <a:t>The hostname </a:t>
            </a:r>
            <a:r>
              <a:rPr lang="en-US" altLang="en-US" smtClean="0">
                <a:solidFill>
                  <a:srgbClr val="000000"/>
                </a:solidFill>
                <a:latin typeface="Lucida Console" panose="020B0609040504020204" pitchFamily="49" charset="0"/>
              </a:rPr>
              <a:t>www.deitel.com</a:t>
            </a:r>
            <a:r>
              <a:rPr lang="en-US" altLang="en-US" smtClean="0">
                <a:solidFill>
                  <a:srgbClr val="000000"/>
                </a:solidFill>
                <a:latin typeface="Times New Roman" panose="02020603050405020304" pitchFamily="18" charset="0"/>
              </a:rPr>
              <a:t> is translated into an </a:t>
            </a:r>
            <a:r>
              <a:rPr lang="en-US" altLang="en-US" smtClean="0">
                <a:solidFill>
                  <a:srgbClr val="0000FF"/>
                </a:solidFill>
                <a:latin typeface="Times New Roman" panose="02020603050405020304" pitchFamily="18" charset="0"/>
              </a:rPr>
              <a:t>IP (Internet Protocol) address</a:t>
            </a:r>
            <a:r>
              <a:rPr lang="en-US" altLang="en-US" smtClean="0">
                <a:solidFill>
                  <a:srgbClr val="000000"/>
                </a:solidFill>
                <a:latin typeface="Times New Roman" panose="02020603050405020304" pitchFamily="18" charset="0"/>
              </a:rPr>
              <a:t>—a numerical value that uniquely identifies the server on the Internet.</a:t>
            </a:r>
          </a:p>
        </p:txBody>
      </p:sp>
      <p:sp>
        <p:nvSpPr>
          <p:cNvPr id="225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4745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Times New Roman" pitchFamily="18" charset="0"/>
              </a:rPr>
              <a:t>ASP.NET 4.5 Unobtrusive Validation</a:t>
            </a:r>
          </a:p>
          <a:p>
            <a:pPr eaLnBrk="1" hangingPunct="1">
              <a:defRPr/>
            </a:pPr>
            <a:r>
              <a:rPr lang="en-US" sz="2400" dirty="0" smtClean="0">
                <a:solidFill>
                  <a:srgbClr val="000000"/>
                </a:solidFill>
                <a:latin typeface="Times New Roman" pitchFamily="18" charset="0"/>
              </a:rPr>
              <a:t>Prior to ASP.NET 4.5, when you used the validation controls presented in this section, ASP.NET would embed substantial amounts of JavaScript code in a web page to perform the work of the validation controls in the client web browser. </a:t>
            </a:r>
          </a:p>
          <a:p>
            <a:pPr eaLnBrk="1" hangingPunct="1">
              <a:defRPr/>
            </a:pPr>
            <a:r>
              <a:rPr lang="en-US" sz="2400" dirty="0" smtClean="0">
                <a:solidFill>
                  <a:srgbClr val="000000"/>
                </a:solidFill>
                <a:latin typeface="Times New Roman" pitchFamily="18" charset="0"/>
              </a:rPr>
              <a:t>ASP.NET 4.5 now uses unobtrusive validation, which significantly reduces the amount of JavaScript that gets embedded into the web page—this, in turn, can improve the performance of your website by making pages load faster. </a:t>
            </a:r>
          </a:p>
        </p:txBody>
      </p:sp>
      <p:sp>
        <p:nvSpPr>
          <p:cNvPr id="1474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46435" name="Text Placeholder 2"/>
          <p:cNvSpPr>
            <a:spLocks noGrp="1"/>
          </p:cNvSpPr>
          <p:nvPr>
            <p:ph type="body" idx="1"/>
          </p:nvPr>
        </p:nvSpPr>
        <p:spPr/>
        <p:txBody>
          <a:bodyPr/>
          <a:lstStyle/>
          <a:p>
            <a:pPr eaLnBrk="1" hangingPunct="1"/>
            <a:r>
              <a:rPr lang="en-US" altLang="en-US" sz="2400" smtClean="0">
                <a:solidFill>
                  <a:srgbClr val="000000"/>
                </a:solidFill>
                <a:latin typeface="Times New Roman" panose="02020603050405020304" pitchFamily="18" charset="0"/>
              </a:rPr>
              <a:t>When you create an ASP.NET Web Forms website, everything you need for unobtrusive validation is normally configured for you—unless you create an ASP.NET Empty Web Site, as we’ve done for the examples in this chapter so far. </a:t>
            </a:r>
          </a:p>
          <a:p>
            <a:pPr eaLnBrk="1" hangingPunct="1"/>
            <a:r>
              <a:rPr lang="en-US" altLang="en-US" sz="2400" smtClean="0">
                <a:solidFill>
                  <a:srgbClr val="000000"/>
                </a:solidFill>
                <a:latin typeface="Times New Roman" panose="02020603050405020304" pitchFamily="18" charset="0"/>
              </a:rPr>
              <a:t>To enable this app to execute correctly in the web browser, lines 11–12 disable unobtrusive validation. </a:t>
            </a:r>
          </a:p>
          <a:p>
            <a:pPr eaLnBrk="1" hangingPunct="1"/>
            <a:r>
              <a:rPr lang="en-US" altLang="en-US" sz="2400" smtClean="0">
                <a:solidFill>
                  <a:srgbClr val="000000"/>
                </a:solidFill>
                <a:latin typeface="Times New Roman" panose="02020603050405020304" pitchFamily="18" charset="0"/>
              </a:rPr>
              <a:t>In the online Chapter 24, Web App Development with ASP.NET: A Deeper Look, we’ll create a website in which unobtrusive validation is properly enabled.</a:t>
            </a:r>
          </a:p>
        </p:txBody>
      </p:sp>
      <p:sp>
        <p:nvSpPr>
          <p:cNvPr id="1474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47459" name="Text Placeholder 2"/>
          <p:cNvSpPr>
            <a:spLocks noGrp="1"/>
          </p:cNvSpPr>
          <p:nvPr>
            <p:ph type="body" idx="1"/>
          </p:nvPr>
        </p:nvSpPr>
        <p:spPr/>
        <p:txBody>
          <a:bodyPr/>
          <a:lstStyle/>
          <a:p>
            <a:pPr marL="107950" indent="0" eaLnBrk="1" hangingPunct="1">
              <a:buFont typeface="Wingdings 3" panose="05040102010807070707" pitchFamily="18" charset="2"/>
              <a:buNone/>
            </a:pPr>
            <a:r>
              <a:rPr lang="en-US" altLang="en-US" b="1" i="1" smtClean="0">
                <a:solidFill>
                  <a:srgbClr val="000000"/>
                </a:solidFill>
                <a:latin typeface="Times New Roman" panose="02020603050405020304" pitchFamily="18" charset="0"/>
              </a:rPr>
              <a:t>Differentiating Between the First Request to a Page and a Postback</a:t>
            </a:r>
          </a:p>
          <a:p>
            <a:pPr lvl="1" eaLnBrk="1" hangingPunct="1"/>
            <a:r>
              <a:rPr lang="en-US" altLang="en-US" smtClean="0">
                <a:solidFill>
                  <a:srgbClr val="000000"/>
                </a:solidFill>
                <a:latin typeface="Times New Roman" panose="02020603050405020304" pitchFamily="18" charset="0"/>
              </a:rPr>
              <a:t>Web programmers using ASP.NET often design their web pages so that the current page </a:t>
            </a:r>
            <a:r>
              <a:rPr lang="en-US" altLang="en-US" i="1" smtClean="0">
                <a:solidFill>
                  <a:srgbClr val="000000"/>
                </a:solidFill>
                <a:latin typeface="Times New Roman" panose="02020603050405020304" pitchFamily="18" charset="0"/>
              </a:rPr>
              <a:t>reloads</a:t>
            </a:r>
            <a:r>
              <a:rPr lang="en-US" altLang="en-US" smtClean="0">
                <a:solidFill>
                  <a:srgbClr val="000000"/>
                </a:solidFill>
                <a:latin typeface="Times New Roman" panose="02020603050405020304" pitchFamily="18" charset="0"/>
              </a:rPr>
              <a:t> when the user </a:t>
            </a:r>
            <a:r>
              <a:rPr lang="en-US" altLang="en-US" i="1" smtClean="0">
                <a:solidFill>
                  <a:srgbClr val="000000"/>
                </a:solidFill>
                <a:latin typeface="Times New Roman" panose="02020603050405020304" pitchFamily="18" charset="0"/>
              </a:rPr>
              <a:t>submits</a:t>
            </a:r>
            <a:r>
              <a:rPr lang="en-US" altLang="en-US" smtClean="0">
                <a:solidFill>
                  <a:srgbClr val="000000"/>
                </a:solidFill>
                <a:latin typeface="Times New Roman" panose="02020603050405020304" pitchFamily="18" charset="0"/>
              </a:rPr>
              <a:t> the form; this enables the program to receive input, process it as necessary and display the results in the same page when it’s loaded the second time.</a:t>
            </a:r>
          </a:p>
          <a:p>
            <a:pPr lvl="1" eaLnBrk="1" hangingPunct="1"/>
            <a:r>
              <a:rPr lang="en-US" altLang="en-US" smtClean="0">
                <a:solidFill>
                  <a:srgbClr val="000000"/>
                </a:solidFill>
                <a:latin typeface="Times New Roman" panose="02020603050405020304" pitchFamily="18" charset="0"/>
              </a:rPr>
              <a:t>These pages usually contain a form that, when submitted, sends the values of all the controls to the server and causes the current page to be requested again.</a:t>
            </a:r>
          </a:p>
        </p:txBody>
      </p:sp>
      <p:sp>
        <p:nvSpPr>
          <p:cNvPr id="1474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484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This event is known as a </a:t>
            </a:r>
            <a:r>
              <a:rPr lang="en-US" altLang="en-US" smtClean="0">
                <a:solidFill>
                  <a:srgbClr val="0000FF"/>
                </a:solidFill>
                <a:latin typeface="Times New Roman" panose="02020603050405020304" pitchFamily="18" charset="0"/>
              </a:rPr>
              <a:t>postback</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Line 16 uses the </a:t>
            </a:r>
            <a:r>
              <a:rPr lang="en-US" altLang="en-US" smtClean="0">
                <a:solidFill>
                  <a:srgbClr val="0000FF"/>
                </a:solidFill>
                <a:latin typeface="Lucida Console" panose="020B0609040504020204" pitchFamily="49" charset="0"/>
              </a:rPr>
              <a:t>IsPostBack</a:t>
            </a:r>
            <a:r>
              <a:rPr lang="en-US" altLang="en-US" smtClean="0">
                <a:solidFill>
                  <a:srgbClr val="000000"/>
                </a:solidFill>
                <a:latin typeface="Times New Roman" panose="02020603050405020304" pitchFamily="18" charset="0"/>
              </a:rPr>
              <a:t> property of class </a:t>
            </a:r>
            <a:r>
              <a:rPr lang="en-US" altLang="en-US" smtClean="0">
                <a:solidFill>
                  <a:srgbClr val="000000"/>
                </a:solidFill>
                <a:latin typeface="Lucida Console" panose="020B0609040504020204" pitchFamily="49" charset="0"/>
              </a:rPr>
              <a:t>Page</a:t>
            </a:r>
            <a:r>
              <a:rPr lang="en-US" altLang="en-US" smtClean="0">
                <a:solidFill>
                  <a:srgbClr val="000000"/>
                </a:solidFill>
                <a:latin typeface="Times New Roman" panose="02020603050405020304" pitchFamily="18" charset="0"/>
              </a:rPr>
              <a:t> to determine whether the page is being loaded due to a postback.</a:t>
            </a:r>
          </a:p>
          <a:p>
            <a:pPr eaLnBrk="1" hangingPunct="1"/>
            <a:r>
              <a:rPr lang="en-US" altLang="en-US" smtClean="0">
                <a:solidFill>
                  <a:srgbClr val="000000"/>
                </a:solidFill>
                <a:latin typeface="Times New Roman" panose="02020603050405020304" pitchFamily="18" charset="0"/>
              </a:rPr>
              <a:t>The first time that the web page is requested, </a:t>
            </a:r>
            <a:r>
              <a:rPr lang="en-US" altLang="en-US" smtClean="0">
                <a:solidFill>
                  <a:srgbClr val="000000"/>
                </a:solidFill>
                <a:latin typeface="Lucida Console" panose="020B0609040504020204" pitchFamily="49" charset="0"/>
              </a:rPr>
              <a:t>IsPostBack</a:t>
            </a:r>
            <a:r>
              <a:rPr lang="en-US" altLang="en-US" smtClean="0">
                <a:solidFill>
                  <a:srgbClr val="000000"/>
                </a:solidFill>
                <a:latin typeface="Times New Roman" panose="02020603050405020304" pitchFamily="18" charset="0"/>
              </a:rPr>
              <a:t> is </a:t>
            </a:r>
            <a:r>
              <a:rPr lang="en-US" altLang="en-US" smtClean="0">
                <a:solidFill>
                  <a:srgbClr val="000000"/>
                </a:solidFill>
                <a:latin typeface="Lucida Console" panose="020B0609040504020204" pitchFamily="49" charset="0"/>
              </a:rPr>
              <a:t>false</a:t>
            </a:r>
            <a:r>
              <a:rPr lang="en-US" altLang="en-US" smtClean="0">
                <a:solidFill>
                  <a:srgbClr val="000000"/>
                </a:solidFill>
                <a:latin typeface="Times New Roman" panose="02020603050405020304" pitchFamily="18" charset="0"/>
              </a:rPr>
              <a:t>, and the page displays only the form for user input.</a:t>
            </a:r>
          </a:p>
          <a:p>
            <a:pPr eaLnBrk="1" hangingPunct="1"/>
            <a:r>
              <a:rPr lang="en-US" altLang="en-US" smtClean="0">
                <a:solidFill>
                  <a:srgbClr val="000000"/>
                </a:solidFill>
                <a:latin typeface="Times New Roman" panose="02020603050405020304" pitchFamily="18" charset="0"/>
              </a:rPr>
              <a:t>When the postback occurs (from the user clicking </a:t>
            </a:r>
            <a:r>
              <a:rPr lang="en-US" altLang="en-US" smtClean="0">
                <a:solidFill>
                  <a:srgbClr val="000000"/>
                </a:solidFill>
                <a:latin typeface="Arial" panose="020B0604020202020204" pitchFamily="34" charset="0"/>
              </a:rPr>
              <a:t>Submit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IsPostBack</a:t>
            </a:r>
            <a:r>
              <a:rPr lang="en-US" altLang="en-US" smtClean="0">
                <a:solidFill>
                  <a:srgbClr val="000000"/>
                </a:solidFill>
                <a:latin typeface="Times New Roman" panose="02020603050405020304" pitchFamily="18" charset="0"/>
              </a:rPr>
              <a:t> is </a:t>
            </a:r>
            <a:r>
              <a:rPr lang="en-US" altLang="en-US" smtClean="0">
                <a:solidFill>
                  <a:srgbClr val="000000"/>
                </a:solidFill>
                <a:latin typeface="Lucida Console" panose="020B0609040504020204" pitchFamily="49" charset="0"/>
              </a:rPr>
              <a:t>true</a:t>
            </a:r>
            <a:r>
              <a:rPr lang="en-US" altLang="en-US" smtClean="0">
                <a:solidFill>
                  <a:srgbClr val="000000"/>
                </a:solidFill>
                <a:latin typeface="Times New Roman" panose="02020603050405020304" pitchFamily="18" charset="0"/>
              </a:rPr>
              <a:t>.</a:t>
            </a:r>
          </a:p>
        </p:txBody>
      </p:sp>
      <p:sp>
        <p:nvSpPr>
          <p:cNvPr id="1484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 (cont.)</a:t>
            </a:r>
          </a:p>
        </p:txBody>
      </p:sp>
      <p:sp>
        <p:nvSpPr>
          <p:cNvPr id="14950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Server-Side Web Form Validation</a:t>
            </a:r>
          </a:p>
          <a:p>
            <a:pPr eaLnBrk="1" hangingPunct="1">
              <a:defRPr/>
            </a:pPr>
            <a:r>
              <a:rPr lang="en-US" dirty="0" smtClean="0">
                <a:solidFill>
                  <a:srgbClr val="000000"/>
                </a:solidFill>
                <a:latin typeface="Times New Roman" pitchFamily="18" charset="0"/>
              </a:rPr>
              <a:t>Server-side Web Form validation must be implemented programmatically.</a:t>
            </a:r>
          </a:p>
          <a:p>
            <a:pPr eaLnBrk="1" hangingPunct="1">
              <a:defRPr/>
            </a:pPr>
            <a:r>
              <a:rPr lang="en-US" dirty="0" smtClean="0">
                <a:solidFill>
                  <a:srgbClr val="000000"/>
                </a:solidFill>
                <a:latin typeface="Times New Roman" pitchFamily="18" charset="0"/>
              </a:rPr>
              <a:t>Line 17 calls the current </a:t>
            </a:r>
            <a:r>
              <a:rPr lang="en-US" dirty="0" smtClean="0">
                <a:solidFill>
                  <a:srgbClr val="000000"/>
                </a:solidFill>
                <a:latin typeface="Lucida Console" pitchFamily="49" charset="0"/>
              </a:rPr>
              <a:t>Page</a:t>
            </a:r>
            <a:r>
              <a:rPr lang="en-US" dirty="0" smtClean="0">
                <a:solidFill>
                  <a:srgbClr val="000000"/>
                </a:solidFill>
                <a:latin typeface="Times New Roman" pitchFamily="18" charset="0"/>
              </a:rPr>
              <a:t>’s </a:t>
            </a:r>
            <a:r>
              <a:rPr lang="en-US" dirty="0" smtClean="0">
                <a:solidFill>
                  <a:srgbClr val="0000FF"/>
                </a:solidFill>
                <a:latin typeface="Lucida Console" pitchFamily="49" charset="0"/>
              </a:rPr>
              <a:t>Validate</a:t>
            </a:r>
            <a:r>
              <a:rPr lang="en-US" dirty="0" smtClean="0">
                <a:solidFill>
                  <a:srgbClr val="000000"/>
                </a:solidFill>
                <a:latin typeface="Times New Roman" pitchFamily="18" charset="0"/>
              </a:rPr>
              <a:t> method to validate the information in the request.</a:t>
            </a:r>
          </a:p>
          <a:p>
            <a:pPr eaLnBrk="1" hangingPunct="1">
              <a:defRPr/>
            </a:pPr>
            <a:r>
              <a:rPr lang="en-US" dirty="0" smtClean="0">
                <a:solidFill>
                  <a:srgbClr val="000000"/>
                </a:solidFill>
                <a:latin typeface="Times New Roman" pitchFamily="18" charset="0"/>
              </a:rPr>
              <a:t>This validates the information as specified by the validation controls in the Web Form.</a:t>
            </a:r>
          </a:p>
        </p:txBody>
      </p:sp>
      <p:sp>
        <p:nvSpPr>
          <p:cNvPr id="1495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505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Line 19 uses the </a:t>
            </a:r>
            <a:r>
              <a:rPr lang="en-US" altLang="en-US" smtClean="0">
                <a:solidFill>
                  <a:srgbClr val="0000FF"/>
                </a:solidFill>
                <a:latin typeface="Lucida Console" panose="020B0609040504020204" pitchFamily="49" charset="0"/>
              </a:rPr>
              <a:t>IsValid</a:t>
            </a:r>
            <a:r>
              <a:rPr lang="en-US" altLang="en-US" smtClean="0">
                <a:solidFill>
                  <a:srgbClr val="000000"/>
                </a:solidFill>
                <a:latin typeface="Times New Roman" panose="02020603050405020304" pitchFamily="18" charset="0"/>
              </a:rPr>
              <a:t> property of class </a:t>
            </a:r>
            <a:r>
              <a:rPr lang="en-US" altLang="en-US" smtClean="0">
                <a:solidFill>
                  <a:srgbClr val="000000"/>
                </a:solidFill>
                <a:latin typeface="Lucida Console" panose="020B0609040504020204" pitchFamily="49" charset="0"/>
              </a:rPr>
              <a:t>Page</a:t>
            </a:r>
            <a:r>
              <a:rPr lang="en-US" altLang="en-US" smtClean="0">
                <a:solidFill>
                  <a:srgbClr val="000000"/>
                </a:solidFill>
                <a:latin typeface="Times New Roman" panose="02020603050405020304" pitchFamily="18" charset="0"/>
              </a:rPr>
              <a:t> to check whether the validation succeeded.</a:t>
            </a:r>
          </a:p>
          <a:p>
            <a:pPr eaLnBrk="1" hangingPunct="1"/>
            <a:r>
              <a:rPr lang="en-US" altLang="en-US" smtClean="0">
                <a:solidFill>
                  <a:srgbClr val="000000"/>
                </a:solidFill>
                <a:latin typeface="Times New Roman" panose="02020603050405020304" pitchFamily="18" charset="0"/>
              </a:rPr>
              <a:t>If this property is set to </a:t>
            </a:r>
            <a:r>
              <a:rPr lang="en-US" altLang="en-US" smtClean="0">
                <a:solidFill>
                  <a:srgbClr val="000000"/>
                </a:solidFill>
                <a:latin typeface="Lucida Console" panose="020B0609040504020204" pitchFamily="49" charset="0"/>
              </a:rPr>
              <a:t>True</a:t>
            </a:r>
            <a:r>
              <a:rPr lang="en-US" altLang="en-US" smtClean="0">
                <a:solidFill>
                  <a:srgbClr val="000000"/>
                </a:solidFill>
                <a:latin typeface="Times New Roman" panose="02020603050405020304" pitchFamily="18" charset="0"/>
              </a:rPr>
              <a:t> (that is, validation succeeded and the Web Form is valid), then we display the Web Form’s information.</a:t>
            </a:r>
          </a:p>
          <a:p>
            <a:pPr eaLnBrk="1" hangingPunct="1"/>
            <a:r>
              <a:rPr lang="en-US" altLang="en-US" smtClean="0">
                <a:solidFill>
                  <a:srgbClr val="000000"/>
                </a:solidFill>
                <a:latin typeface="Times New Roman" panose="02020603050405020304" pitchFamily="18" charset="0"/>
              </a:rPr>
              <a:t>Otherwise, the web page loads without any changes, except that any validator that failed now displays its </a:t>
            </a:r>
            <a:r>
              <a:rPr lang="en-US" altLang="en-US" smtClean="0">
                <a:solidFill>
                  <a:srgbClr val="000000"/>
                </a:solidFill>
                <a:latin typeface="Lucida Console" panose="020B0609040504020204" pitchFamily="49" charset="0"/>
              </a:rPr>
              <a:t>ErrorMessage</a:t>
            </a:r>
            <a:r>
              <a:rPr lang="en-US" altLang="en-US" smtClean="0">
                <a:solidFill>
                  <a:srgbClr val="000000"/>
                </a:solidFill>
                <a:latin typeface="Times New Roman" panose="02020603050405020304" pitchFamily="18" charset="0"/>
              </a:rPr>
              <a:t>.</a:t>
            </a:r>
          </a:p>
        </p:txBody>
      </p:sp>
      <p:sp>
        <p:nvSpPr>
          <p:cNvPr id="1505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515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Processing the Data Entered by the User</a:t>
            </a:r>
          </a:p>
          <a:p>
            <a:pPr eaLnBrk="1" hangingPunct="1">
              <a:defRPr/>
            </a:pPr>
            <a:r>
              <a:rPr lang="en-US" dirty="0" smtClean="0">
                <a:solidFill>
                  <a:srgbClr val="000000"/>
                </a:solidFill>
                <a:latin typeface="Times New Roman" pitchFamily="18" charset="0"/>
              </a:rPr>
              <a:t>Lines 21–23 retrieve the values of </a:t>
            </a:r>
            <a:r>
              <a:rPr lang="en-US" dirty="0" smtClean="0">
                <a:solidFill>
                  <a:srgbClr val="000000"/>
                </a:solidFill>
                <a:latin typeface="Lucida Console" pitchFamily="49" charset="0"/>
              </a:rPr>
              <a:t>nameTextBox</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emailTextBox</a:t>
            </a:r>
            <a:r>
              <a:rPr lang="en-US" dirty="0" smtClean="0">
                <a:solidFill>
                  <a:srgbClr val="000000"/>
                </a:solidFill>
                <a:latin typeface="Times New Roman" pitchFamily="18" charset="0"/>
              </a:rPr>
              <a:t> and </a:t>
            </a:r>
            <a:r>
              <a:rPr lang="en-US" dirty="0" smtClean="0">
                <a:solidFill>
                  <a:srgbClr val="000000"/>
                </a:solidFill>
                <a:latin typeface="Lucida Console" pitchFamily="49" charset="0"/>
              </a:rPr>
              <a:t>phoneTextBox</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When data is posted to the web server, the data that the user entered is accessible to the web app through the web controls’ properties.</a:t>
            </a:r>
          </a:p>
        </p:txBody>
      </p:sp>
      <p:sp>
        <p:nvSpPr>
          <p:cNvPr id="1515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Controls (cont.)</a:t>
            </a:r>
            <a:endParaRPr lang="en-US" dirty="0" smtClean="0">
              <a:solidFill>
                <a:srgbClr val="3380E6"/>
              </a:solidFill>
              <a:latin typeface="Arial"/>
            </a:endParaRPr>
          </a:p>
        </p:txBody>
      </p:sp>
      <p:sp>
        <p:nvSpPr>
          <p:cNvPr id="15257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Next, lines 26–30 set </a:t>
            </a:r>
            <a:r>
              <a:rPr lang="en-US" altLang="en-US" smtClean="0">
                <a:solidFill>
                  <a:srgbClr val="000000"/>
                </a:solidFill>
                <a:latin typeface="Lucida Console" panose="020B0609040504020204" pitchFamily="49" charset="0"/>
              </a:rPr>
              <a:t>outputLabel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to display a message that includes the name, e-mail and phone information that was submitted to the server.</a:t>
            </a:r>
          </a:p>
          <a:p>
            <a:pPr eaLnBrk="1" hangingPunct="1">
              <a:lnSpc>
                <a:spcPct val="90000"/>
              </a:lnSpc>
            </a:pPr>
            <a:r>
              <a:rPr lang="en-US" altLang="en-US" smtClean="0">
                <a:solidFill>
                  <a:srgbClr val="000000"/>
                </a:solidFill>
                <a:latin typeface="Times New Roman" panose="02020603050405020304" pitchFamily="18" charset="0"/>
              </a:rPr>
              <a:t>In lines 26, 27 and 30, notice the use of </a:t>
            </a:r>
            <a:r>
              <a:rPr lang="en-US" altLang="en-US" smtClean="0">
                <a:solidFill>
                  <a:srgbClr val="000000"/>
                </a:solidFill>
                <a:latin typeface="Lucida Console" panose="020B0609040504020204" pitchFamily="49" charset="0"/>
              </a:rPr>
              <a:t>&lt;br/&gt;</a:t>
            </a:r>
            <a:r>
              <a:rPr lang="en-US" altLang="en-US" smtClean="0">
                <a:solidFill>
                  <a:srgbClr val="000000"/>
                </a:solidFill>
                <a:latin typeface="Times New Roman" panose="02020603050405020304" pitchFamily="18" charset="0"/>
              </a:rPr>
              <a:t> rather than </a:t>
            </a:r>
            <a:r>
              <a:rPr lang="en-US" altLang="en-US" smtClean="0">
                <a:solidFill>
                  <a:srgbClr val="000000"/>
                </a:solidFill>
                <a:latin typeface="Lucida Console" panose="020B0609040504020204" pitchFamily="49" charset="0"/>
              </a:rPr>
              <a:t>\n</a:t>
            </a:r>
            <a:r>
              <a:rPr lang="en-US" altLang="en-US" smtClean="0">
                <a:solidFill>
                  <a:srgbClr val="000000"/>
                </a:solidFill>
                <a:latin typeface="Times New Roman" panose="02020603050405020304" pitchFamily="18" charset="0"/>
              </a:rPr>
              <a:t> to start new lines in the </a:t>
            </a:r>
            <a:r>
              <a:rPr lang="en-US" altLang="en-US" smtClean="0">
                <a:solidFill>
                  <a:srgbClr val="000000"/>
                </a:solidFill>
                <a:latin typeface="Lucida Console" panose="020B0609040504020204" pitchFamily="49" charset="0"/>
              </a:rPr>
              <a:t>outputLabel</a:t>
            </a:r>
            <a:r>
              <a:rPr lang="en-US" altLang="en-US" smtClean="0">
                <a:solidFill>
                  <a:srgbClr val="000000"/>
                </a:solidFill>
                <a:latin typeface="Times New Roman" panose="02020603050405020304" pitchFamily="18" charset="0"/>
              </a:rPr>
              <a:t>—</a:t>
            </a:r>
            <a:r>
              <a:rPr lang="en-US" altLang="en-US" smtClean="0">
                <a:solidFill>
                  <a:srgbClr val="000000"/>
                </a:solidFill>
                <a:latin typeface="Lucida Console" panose="020B0609040504020204" pitchFamily="49" charset="0"/>
              </a:rPr>
              <a:t>&lt;br/&gt;</a:t>
            </a:r>
            <a:r>
              <a:rPr lang="en-US" altLang="en-US" smtClean="0">
                <a:solidFill>
                  <a:srgbClr val="000000"/>
                </a:solidFill>
                <a:latin typeface="Times New Roman" panose="02020603050405020304" pitchFamily="18" charset="0"/>
              </a:rPr>
              <a:t> is the markup for a line break in a web page.</a:t>
            </a:r>
          </a:p>
          <a:p>
            <a:pPr eaLnBrk="1" hangingPunct="1">
              <a:lnSpc>
                <a:spcPct val="90000"/>
              </a:lnSpc>
            </a:pPr>
            <a:r>
              <a:rPr lang="en-US" altLang="en-US" smtClean="0">
                <a:solidFill>
                  <a:srgbClr val="000000"/>
                </a:solidFill>
                <a:latin typeface="Times New Roman" panose="02020603050405020304" pitchFamily="18" charset="0"/>
              </a:rPr>
              <a:t>Line 31 sets the </a:t>
            </a:r>
            <a:r>
              <a:rPr lang="en-US" altLang="en-US" smtClean="0">
                <a:solidFill>
                  <a:srgbClr val="000000"/>
                </a:solidFill>
                <a:latin typeface="Lucida Console" panose="020B0609040504020204" pitchFamily="49" charset="0"/>
              </a:rPr>
              <a:t>outputLabel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Visible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true</a:t>
            </a:r>
            <a:r>
              <a:rPr lang="en-US" altLang="en-US" smtClean="0">
                <a:solidFill>
                  <a:srgbClr val="000000"/>
                </a:solidFill>
                <a:latin typeface="Times New Roman" panose="02020603050405020304" pitchFamily="18" charset="0"/>
              </a:rPr>
              <a:t>, so the user can see the thank-you message and submitted data when the page reloads in the client web browser.</a:t>
            </a:r>
          </a:p>
        </p:txBody>
      </p:sp>
      <p:sp>
        <p:nvSpPr>
          <p:cNvPr id="1525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13.7  Session Tracking</a:t>
            </a:r>
          </a:p>
        </p:txBody>
      </p:sp>
      <p:sp>
        <p:nvSpPr>
          <p:cNvPr id="153603"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Originally, critics accused the Internet and e-business of failing to provide the customized service typically experienced in “brick-and-mortar” stores.</a:t>
            </a:r>
          </a:p>
          <a:p>
            <a:pPr eaLnBrk="1" hangingPunct="1"/>
            <a:r>
              <a:rPr lang="en-US" altLang="en-US" sz="2500" smtClean="0">
                <a:solidFill>
                  <a:srgbClr val="000000"/>
                </a:solidFill>
                <a:latin typeface="Times New Roman" panose="02020603050405020304" pitchFamily="18" charset="0"/>
              </a:rPr>
              <a:t>To address this problem, businesses established mechanisms by which they could </a:t>
            </a:r>
            <a:r>
              <a:rPr lang="en-US" altLang="en-US" sz="2500" i="1" smtClean="0">
                <a:solidFill>
                  <a:srgbClr val="000000"/>
                </a:solidFill>
                <a:latin typeface="Times New Roman" panose="02020603050405020304" pitchFamily="18" charset="0"/>
              </a:rPr>
              <a:t>personalize</a:t>
            </a:r>
            <a:r>
              <a:rPr lang="en-US" altLang="en-US" sz="2500" smtClean="0">
                <a:solidFill>
                  <a:srgbClr val="000000"/>
                </a:solidFill>
                <a:latin typeface="Times New Roman" panose="02020603050405020304" pitchFamily="18" charset="0"/>
              </a:rPr>
              <a:t> users’ browsing experiences, tailoring content to individual users.</a:t>
            </a:r>
          </a:p>
          <a:p>
            <a:pPr eaLnBrk="1" hangingPunct="1"/>
            <a:r>
              <a:rPr lang="en-US" altLang="en-US" sz="2500" smtClean="0">
                <a:solidFill>
                  <a:srgbClr val="000000"/>
                </a:solidFill>
                <a:latin typeface="Times New Roman" panose="02020603050405020304" pitchFamily="18" charset="0"/>
              </a:rPr>
              <a:t>Businesses can achieve this level of service by tracking each customer’s movement through the Internet and combining the collected data with information provided by the consumer, including billing information, personal preferences, interests and hobbies.</a:t>
            </a:r>
          </a:p>
        </p:txBody>
      </p:sp>
      <p:sp>
        <p:nvSpPr>
          <p:cNvPr id="1536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13.7  Session Tracking (cont.)</a:t>
            </a:r>
          </a:p>
        </p:txBody>
      </p:sp>
      <p:sp>
        <p:nvSpPr>
          <p:cNvPr id="15462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Personalization</a:t>
            </a:r>
          </a:p>
          <a:p>
            <a:pPr eaLnBrk="1" hangingPunct="1">
              <a:defRPr/>
            </a:pPr>
            <a:r>
              <a:rPr lang="en-US" sz="2400" dirty="0" smtClean="0">
                <a:solidFill>
                  <a:srgbClr val="0000FF"/>
                </a:solidFill>
                <a:latin typeface="Times New Roman" pitchFamily="18" charset="0"/>
              </a:rPr>
              <a:t>Personalization</a:t>
            </a:r>
            <a:r>
              <a:rPr lang="en-US" sz="2400" dirty="0" smtClean="0">
                <a:solidFill>
                  <a:srgbClr val="000000"/>
                </a:solidFill>
                <a:latin typeface="Times New Roman" pitchFamily="18" charset="0"/>
              </a:rPr>
              <a:t> makes it possible for businesses to communicate effectively with their customers and also improves users’ ability to locate desired products and services.</a:t>
            </a:r>
          </a:p>
          <a:p>
            <a:pPr eaLnBrk="1" hangingPunct="1">
              <a:defRPr/>
            </a:pPr>
            <a:r>
              <a:rPr lang="en-US" sz="2400" dirty="0" smtClean="0">
                <a:solidFill>
                  <a:srgbClr val="000000"/>
                </a:solidFill>
                <a:latin typeface="Times New Roman" pitchFamily="18" charset="0"/>
              </a:rPr>
              <a:t>Companies that provide content of particular interest to users can establish relationships with customers and build on those relationships over time.</a:t>
            </a:r>
          </a:p>
          <a:p>
            <a:pPr eaLnBrk="1" hangingPunct="1">
              <a:defRPr/>
            </a:pPr>
            <a:r>
              <a:rPr lang="en-US" sz="2400" dirty="0" smtClean="0">
                <a:solidFill>
                  <a:srgbClr val="000000"/>
                </a:solidFill>
                <a:latin typeface="Times New Roman" pitchFamily="18" charset="0"/>
              </a:rPr>
              <a:t>Furthermore, by targeting consumers with personal offers, recommendations, advertisements, promotions and services, businesses create customer loyalty.</a:t>
            </a:r>
          </a:p>
        </p:txBody>
      </p:sp>
      <p:sp>
        <p:nvSpPr>
          <p:cNvPr id="1546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a:t>
            </a:r>
            <a:r>
              <a:rPr lang="en-US" dirty="0">
                <a:solidFill>
                  <a:srgbClr val="3380E6"/>
                </a:solidFill>
                <a:latin typeface="Arial"/>
              </a:rPr>
              <a:t> (cont.)</a:t>
            </a:r>
            <a:endParaRPr lang="en-US" dirty="0" smtClean="0">
              <a:solidFill>
                <a:srgbClr val="3380E6"/>
              </a:solidFill>
              <a:latin typeface="Arial"/>
            </a:endParaRPr>
          </a:p>
        </p:txBody>
      </p:sp>
      <p:sp>
        <p:nvSpPr>
          <p:cNvPr id="24579"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anose="02020603050405020304" pitchFamily="18" charset="0"/>
              </a:rPr>
              <a:t>A </a:t>
            </a:r>
            <a:r>
              <a:rPr lang="en-US" altLang="en-US" sz="2300" smtClean="0">
                <a:solidFill>
                  <a:srgbClr val="0000FF"/>
                </a:solidFill>
                <a:latin typeface="Times New Roman" panose="02020603050405020304" pitchFamily="18" charset="0"/>
              </a:rPr>
              <a:t>Domain Name System (DNS) server</a:t>
            </a:r>
            <a:r>
              <a:rPr lang="en-US" altLang="en-US" sz="2300" smtClean="0">
                <a:solidFill>
                  <a:srgbClr val="000000"/>
                </a:solidFill>
                <a:latin typeface="Times New Roman" panose="02020603050405020304" pitchFamily="18" charset="0"/>
              </a:rPr>
              <a:t> maintains a database of hostnames and their corresponding IP addresses, and performs the translations automatically. </a:t>
            </a:r>
          </a:p>
          <a:p>
            <a:pPr eaLnBrk="1" hangingPunct="1">
              <a:lnSpc>
                <a:spcPct val="90000"/>
              </a:lnSpc>
            </a:pPr>
            <a:r>
              <a:rPr lang="en-US" altLang="en-US" sz="2300" smtClean="0">
                <a:solidFill>
                  <a:srgbClr val="000000"/>
                </a:solidFill>
                <a:latin typeface="Times New Roman" panose="02020603050405020304" pitchFamily="18" charset="0"/>
              </a:rPr>
              <a:t>The remainder of the URL (</a:t>
            </a:r>
            <a:r>
              <a:rPr lang="en-US" altLang="en-US" sz="2300" smtClean="0">
                <a:solidFill>
                  <a:srgbClr val="000000"/>
                </a:solidFill>
                <a:latin typeface="Lucida Console" panose="020B0609040504020204" pitchFamily="49" charset="0"/>
              </a:rPr>
              <a:t>/books/downloads.html</a:t>
            </a:r>
            <a:r>
              <a:rPr lang="en-US" altLang="en-US" sz="2300" smtClean="0">
                <a:solidFill>
                  <a:srgbClr val="000000"/>
                </a:solidFill>
                <a:latin typeface="Times New Roman" panose="02020603050405020304" pitchFamily="18" charset="0"/>
              </a:rPr>
              <a:t>) specifies the resource’s location (</a:t>
            </a:r>
            <a:r>
              <a:rPr lang="en-US" altLang="en-US" sz="2300" smtClean="0">
                <a:solidFill>
                  <a:srgbClr val="000000"/>
                </a:solidFill>
                <a:latin typeface="Lucida Console" panose="020B0609040504020204" pitchFamily="49" charset="0"/>
              </a:rPr>
              <a:t>/books</a:t>
            </a:r>
            <a:r>
              <a:rPr lang="en-US" altLang="en-US" sz="2300" smtClean="0">
                <a:solidFill>
                  <a:srgbClr val="000000"/>
                </a:solidFill>
                <a:latin typeface="Times New Roman" panose="02020603050405020304" pitchFamily="18" charset="0"/>
              </a:rPr>
              <a:t>) and name (</a:t>
            </a:r>
            <a:r>
              <a:rPr lang="en-US" altLang="en-US" sz="2300" smtClean="0">
                <a:solidFill>
                  <a:srgbClr val="000000"/>
                </a:solidFill>
                <a:latin typeface="Lucida Console" panose="020B0609040504020204" pitchFamily="49" charset="0"/>
              </a:rPr>
              <a:t>downloads.html</a:t>
            </a:r>
            <a:r>
              <a:rPr lang="en-US" altLang="en-US" sz="2300" smtClean="0">
                <a:solidFill>
                  <a:srgbClr val="000000"/>
                </a:solidFill>
                <a:latin typeface="Times New Roman" panose="02020603050405020304" pitchFamily="18" charset="0"/>
              </a:rPr>
              <a:t>) on the web server.</a:t>
            </a:r>
          </a:p>
          <a:p>
            <a:pPr eaLnBrk="1" hangingPunct="1">
              <a:lnSpc>
                <a:spcPct val="90000"/>
              </a:lnSpc>
            </a:pPr>
            <a:r>
              <a:rPr lang="en-US" altLang="en-US" sz="2300" smtClean="0">
                <a:solidFill>
                  <a:srgbClr val="000000"/>
                </a:solidFill>
                <a:latin typeface="Times New Roman" panose="02020603050405020304" pitchFamily="18" charset="0"/>
              </a:rPr>
              <a:t>The location could represent an actual directory on the web server’s file system.</a:t>
            </a:r>
          </a:p>
          <a:p>
            <a:pPr eaLnBrk="1" hangingPunct="1">
              <a:lnSpc>
                <a:spcPct val="90000"/>
              </a:lnSpc>
            </a:pPr>
            <a:r>
              <a:rPr lang="en-US" altLang="en-US" sz="2300" smtClean="0">
                <a:solidFill>
                  <a:srgbClr val="000000"/>
                </a:solidFill>
                <a:latin typeface="Times New Roman" panose="02020603050405020304" pitchFamily="18" charset="0"/>
              </a:rPr>
              <a:t>For </a:t>
            </a:r>
            <a:r>
              <a:rPr lang="en-US" altLang="en-US" sz="2300" i="1" smtClean="0">
                <a:solidFill>
                  <a:srgbClr val="000000"/>
                </a:solidFill>
                <a:latin typeface="Times New Roman" panose="02020603050405020304" pitchFamily="18" charset="0"/>
              </a:rPr>
              <a:t>security</a:t>
            </a:r>
            <a:r>
              <a:rPr lang="en-US" altLang="en-US" sz="2300" smtClean="0">
                <a:solidFill>
                  <a:srgbClr val="000000"/>
                </a:solidFill>
                <a:latin typeface="Times New Roman" panose="02020603050405020304" pitchFamily="18" charset="0"/>
              </a:rPr>
              <a:t> reasons, however, the location is typically a virtual directory.</a:t>
            </a:r>
          </a:p>
          <a:p>
            <a:pPr eaLnBrk="1" hangingPunct="1">
              <a:lnSpc>
                <a:spcPct val="90000"/>
              </a:lnSpc>
            </a:pPr>
            <a:r>
              <a:rPr lang="en-US" altLang="en-US" sz="2300" smtClean="0">
                <a:solidFill>
                  <a:srgbClr val="000000"/>
                </a:solidFill>
                <a:latin typeface="Times New Roman" panose="02020603050405020304" pitchFamily="18" charset="0"/>
              </a:rPr>
              <a:t>The web server translates the </a:t>
            </a:r>
            <a:r>
              <a:rPr lang="en-US" altLang="en-US" sz="2300" i="1" smtClean="0">
                <a:solidFill>
                  <a:srgbClr val="000000"/>
                </a:solidFill>
                <a:latin typeface="Times New Roman" panose="02020603050405020304" pitchFamily="18" charset="0"/>
              </a:rPr>
              <a:t>virtual directory </a:t>
            </a:r>
            <a:r>
              <a:rPr lang="en-US" altLang="en-US" sz="2300" smtClean="0">
                <a:solidFill>
                  <a:srgbClr val="000000"/>
                </a:solidFill>
                <a:latin typeface="Times New Roman" panose="02020603050405020304" pitchFamily="18" charset="0"/>
              </a:rPr>
              <a:t>into a real location on the server, thus hiding the resource’s true location. </a:t>
            </a:r>
          </a:p>
        </p:txBody>
      </p:sp>
      <p:sp>
        <p:nvSpPr>
          <p:cNvPr id="235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5565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Websites can use sophisticated technology to allow visitors to customize home pages to suit their individual needs and preferences.</a:t>
            </a:r>
          </a:p>
          <a:p>
            <a:pPr eaLnBrk="1" hangingPunct="1"/>
            <a:r>
              <a:rPr lang="en-US" altLang="en-US" smtClean="0">
                <a:solidFill>
                  <a:srgbClr val="000000"/>
                </a:solidFill>
                <a:latin typeface="Times New Roman" panose="02020603050405020304" pitchFamily="18" charset="0"/>
              </a:rPr>
              <a:t>Similarly, online shopping sites often store personal information for customers, tailoring notifications and special offers to their interests.</a:t>
            </a:r>
          </a:p>
          <a:p>
            <a:pPr eaLnBrk="1" hangingPunct="1"/>
            <a:r>
              <a:rPr lang="en-US" altLang="en-US" smtClean="0">
                <a:solidFill>
                  <a:srgbClr val="000000"/>
                </a:solidFill>
                <a:latin typeface="Times New Roman" panose="02020603050405020304" pitchFamily="18" charset="0"/>
              </a:rPr>
              <a:t>Such services encourage customers to visit sites more frequently and make purchases more regularly.</a:t>
            </a:r>
          </a:p>
        </p:txBody>
      </p:sp>
      <p:sp>
        <p:nvSpPr>
          <p:cNvPr id="1556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56675" name="Text Placeholder 2"/>
          <p:cNvSpPr>
            <a:spLocks noGrp="1"/>
          </p:cNvSpPr>
          <p:nvPr>
            <p:ph type="body" idx="1"/>
          </p:nvPr>
        </p:nvSpPr>
        <p:spPr>
          <a:xfrm>
            <a:off x="457200" y="1189038"/>
            <a:ext cx="8229600" cy="4525962"/>
          </a:xfrm>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Privacy</a:t>
            </a:r>
          </a:p>
          <a:p>
            <a:pPr eaLnBrk="1" hangingPunct="1">
              <a:defRPr/>
            </a:pPr>
            <a:r>
              <a:rPr lang="en-US" dirty="0" smtClean="0">
                <a:solidFill>
                  <a:srgbClr val="000000"/>
                </a:solidFill>
                <a:latin typeface="Times New Roman" pitchFamily="18" charset="0"/>
              </a:rPr>
              <a:t>A trade-off exists between personalized business service and protection of privacy.</a:t>
            </a:r>
          </a:p>
          <a:p>
            <a:pPr eaLnBrk="1" hangingPunct="1">
              <a:defRPr/>
            </a:pPr>
            <a:r>
              <a:rPr lang="en-US" dirty="0" smtClean="0">
                <a:solidFill>
                  <a:srgbClr val="000000"/>
                </a:solidFill>
                <a:latin typeface="Times New Roman" pitchFamily="18" charset="0"/>
              </a:rPr>
              <a:t>Some consumers embrace tailored content, but others fear the possible adverse consequences if the info they provide to businesses is released or collected by tracking technologies.</a:t>
            </a:r>
          </a:p>
          <a:p>
            <a:pPr eaLnBrk="1" hangingPunct="1">
              <a:defRPr/>
            </a:pPr>
            <a:r>
              <a:rPr lang="en-US" dirty="0" smtClean="0">
                <a:solidFill>
                  <a:srgbClr val="000000"/>
                </a:solidFill>
                <a:latin typeface="Times New Roman" pitchFamily="18" charset="0"/>
              </a:rPr>
              <a:t>Consumers and privacy advocates ask: </a:t>
            </a:r>
          </a:p>
          <a:p>
            <a:pPr eaLnBrk="1" hangingPunct="1">
              <a:defRPr/>
            </a:pPr>
            <a:r>
              <a:rPr lang="en-US" dirty="0" smtClean="0">
                <a:solidFill>
                  <a:srgbClr val="000000"/>
                </a:solidFill>
                <a:latin typeface="Times New Roman" pitchFamily="18" charset="0"/>
              </a:rPr>
              <a:t>What if the business to which we give personal data sells or gives that information to other organizations without our knowledge? </a:t>
            </a:r>
          </a:p>
        </p:txBody>
      </p:sp>
      <p:sp>
        <p:nvSpPr>
          <p:cNvPr id="1566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5769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What if we do not want our actions on the Internet—a supposedly anonymous medium—to be tracked and recorded by unknown parties? </a:t>
            </a:r>
          </a:p>
          <a:p>
            <a:pPr eaLnBrk="1" hangingPunct="1"/>
            <a:r>
              <a:rPr lang="en-US" altLang="en-US" smtClean="0">
                <a:solidFill>
                  <a:srgbClr val="000000"/>
                </a:solidFill>
                <a:latin typeface="Times New Roman" panose="02020603050405020304" pitchFamily="18" charset="0"/>
              </a:rPr>
              <a:t>What if unauthorized parties gain access to sensitive private data, such as credit-card numbers or medical history? </a:t>
            </a:r>
          </a:p>
          <a:p>
            <a:pPr eaLnBrk="1" hangingPunct="1"/>
            <a:r>
              <a:rPr lang="en-US" altLang="en-US" smtClean="0">
                <a:solidFill>
                  <a:srgbClr val="000000"/>
                </a:solidFill>
                <a:latin typeface="Times New Roman" panose="02020603050405020304" pitchFamily="18" charset="0"/>
              </a:rPr>
              <a:t>These are questions that must be addressed by programmers, consumers, businesses and lawmakers alike.</a:t>
            </a:r>
          </a:p>
        </p:txBody>
      </p:sp>
      <p:sp>
        <p:nvSpPr>
          <p:cNvPr id="1577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587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Recognizing Clients</a:t>
            </a:r>
          </a:p>
          <a:p>
            <a:pPr eaLnBrk="1" hangingPunct="1">
              <a:defRPr/>
            </a:pPr>
            <a:r>
              <a:rPr lang="en-US" dirty="0" smtClean="0">
                <a:solidFill>
                  <a:srgbClr val="000000"/>
                </a:solidFill>
                <a:latin typeface="Times New Roman" pitchFamily="18" charset="0"/>
              </a:rPr>
              <a:t>To provide personalized services to consumers, businesses must be able to recognize clients when they request information from a site.</a:t>
            </a:r>
          </a:p>
          <a:p>
            <a:pPr eaLnBrk="1" hangingPunct="1">
              <a:defRPr/>
            </a:pPr>
            <a:r>
              <a:rPr lang="en-US" dirty="0" smtClean="0">
                <a:solidFill>
                  <a:srgbClr val="000000"/>
                </a:solidFill>
                <a:latin typeface="Times New Roman" pitchFamily="18" charset="0"/>
              </a:rPr>
              <a:t>As we’ve discussed, the request/response system on which the web operates is facilitated by HTTP.</a:t>
            </a:r>
          </a:p>
          <a:p>
            <a:pPr eaLnBrk="1" hangingPunct="1">
              <a:defRPr/>
            </a:pPr>
            <a:r>
              <a:rPr lang="en-US" dirty="0" smtClean="0">
                <a:solidFill>
                  <a:srgbClr val="000000"/>
                </a:solidFill>
                <a:latin typeface="Times New Roman" pitchFamily="18" charset="0"/>
              </a:rPr>
              <a:t>Unfortunately, HTTP is a </a:t>
            </a:r>
            <a:r>
              <a:rPr lang="en-US" i="1" dirty="0" smtClean="0">
                <a:solidFill>
                  <a:srgbClr val="000000"/>
                </a:solidFill>
                <a:latin typeface="Times New Roman" pitchFamily="18" charset="0"/>
              </a:rPr>
              <a:t>stateless protocol</a:t>
            </a:r>
            <a:r>
              <a:rPr lang="en-US" dirty="0" smtClean="0">
                <a:solidFill>
                  <a:srgbClr val="000000"/>
                </a:solidFill>
                <a:latin typeface="Times New Roman" pitchFamily="18" charset="0"/>
              </a:rPr>
              <a:t>—it </a:t>
            </a:r>
            <a:r>
              <a:rPr lang="en-US" i="1" dirty="0" smtClean="0">
                <a:solidFill>
                  <a:srgbClr val="000000"/>
                </a:solidFill>
                <a:latin typeface="Times New Roman" pitchFamily="18" charset="0"/>
              </a:rPr>
              <a:t>does not</a:t>
            </a:r>
            <a:r>
              <a:rPr lang="en-US" dirty="0" smtClean="0">
                <a:solidFill>
                  <a:srgbClr val="000000"/>
                </a:solidFill>
                <a:latin typeface="Times New Roman" pitchFamily="18" charset="0"/>
              </a:rPr>
              <a:t> provide information that would enable web servers to maintain state information regarding particular clients.</a:t>
            </a:r>
          </a:p>
        </p:txBody>
      </p:sp>
      <p:sp>
        <p:nvSpPr>
          <p:cNvPr id="1587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597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This means that web servers cannot determine whether a request comes from a particular client or whether the same or different clients generate a series of requests. </a:t>
            </a:r>
          </a:p>
          <a:p>
            <a:pPr eaLnBrk="1" hangingPunct="1"/>
            <a:r>
              <a:rPr lang="en-US" altLang="en-US" smtClean="0">
                <a:solidFill>
                  <a:srgbClr val="000000"/>
                </a:solidFill>
                <a:latin typeface="Times New Roman" panose="02020603050405020304" pitchFamily="18" charset="0"/>
              </a:rPr>
              <a:t>To circumvent this problem, sites can provide mechanisms by which they identify individual clients.</a:t>
            </a:r>
          </a:p>
          <a:p>
            <a:pPr eaLnBrk="1" hangingPunct="1"/>
            <a:r>
              <a:rPr lang="en-US" altLang="en-US" smtClean="0">
                <a:solidFill>
                  <a:srgbClr val="000000"/>
                </a:solidFill>
                <a:latin typeface="Times New Roman" panose="02020603050405020304" pitchFamily="18" charset="0"/>
              </a:rPr>
              <a:t>A </a:t>
            </a:r>
            <a:r>
              <a:rPr lang="en-US" altLang="en-US" i="1" smtClean="0">
                <a:solidFill>
                  <a:srgbClr val="000000"/>
                </a:solidFill>
                <a:latin typeface="Times New Roman" panose="02020603050405020304" pitchFamily="18" charset="0"/>
              </a:rPr>
              <a:t>session</a:t>
            </a:r>
            <a:r>
              <a:rPr lang="en-US" altLang="en-US" smtClean="0">
                <a:solidFill>
                  <a:srgbClr val="000000"/>
                </a:solidFill>
                <a:latin typeface="Times New Roman" panose="02020603050405020304" pitchFamily="18" charset="0"/>
              </a:rPr>
              <a:t> represents a unique client on a website.</a:t>
            </a:r>
          </a:p>
          <a:p>
            <a:pPr eaLnBrk="1" hangingPunct="1"/>
            <a:r>
              <a:rPr lang="en-US" altLang="en-US" smtClean="0">
                <a:solidFill>
                  <a:srgbClr val="000000"/>
                </a:solidFill>
                <a:latin typeface="Times New Roman" panose="02020603050405020304" pitchFamily="18" charset="0"/>
              </a:rPr>
              <a:t>If the client leaves a site and then returns later, the client will still be recognized as the same user.</a:t>
            </a:r>
          </a:p>
        </p:txBody>
      </p:sp>
      <p:sp>
        <p:nvSpPr>
          <p:cNvPr id="1597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13.7  Session Tracking (cont.)</a:t>
            </a:r>
            <a:endParaRPr lang="en-US" dirty="0" smtClean="0">
              <a:solidFill>
                <a:srgbClr val="3380E6"/>
              </a:solidFill>
              <a:latin typeface="Arial"/>
            </a:endParaRPr>
          </a:p>
        </p:txBody>
      </p:sp>
      <p:sp>
        <p:nvSpPr>
          <p:cNvPr id="160771" name="Text Placeholder 2"/>
          <p:cNvSpPr>
            <a:spLocks noGrp="1"/>
          </p:cNvSpPr>
          <p:nvPr>
            <p:ph type="body" idx="1"/>
          </p:nvPr>
        </p:nvSpPr>
        <p:spPr>
          <a:xfrm>
            <a:off x="457200" y="1219200"/>
            <a:ext cx="8229600" cy="4525963"/>
          </a:xfrm>
        </p:spPr>
        <p:txBody>
          <a:bodyPr/>
          <a:lstStyle/>
          <a:p>
            <a:pPr eaLnBrk="1" hangingPunct="1"/>
            <a:r>
              <a:rPr lang="en-US" altLang="en-US" smtClean="0">
                <a:solidFill>
                  <a:srgbClr val="000000"/>
                </a:solidFill>
                <a:latin typeface="Times New Roman" panose="02020603050405020304" pitchFamily="18" charset="0"/>
              </a:rPr>
              <a:t>When the user closes the browser, the session typically ends.</a:t>
            </a:r>
          </a:p>
          <a:p>
            <a:pPr eaLnBrk="1" hangingPunct="1"/>
            <a:r>
              <a:rPr lang="en-US" altLang="en-US" smtClean="0">
                <a:solidFill>
                  <a:srgbClr val="000000"/>
                </a:solidFill>
                <a:latin typeface="Times New Roman" panose="02020603050405020304" pitchFamily="18" charset="0"/>
              </a:rPr>
              <a:t>To help the server distinguish among clients, each client must identify itself to the server.</a:t>
            </a:r>
          </a:p>
          <a:p>
            <a:pPr eaLnBrk="1" hangingPunct="1"/>
            <a:r>
              <a:rPr lang="en-US" altLang="en-US" smtClean="0">
                <a:solidFill>
                  <a:srgbClr val="000000"/>
                </a:solidFill>
                <a:latin typeface="Times New Roman" panose="02020603050405020304" pitchFamily="18" charset="0"/>
              </a:rPr>
              <a:t>Tracking individual clients is known as </a:t>
            </a:r>
            <a:r>
              <a:rPr lang="en-US" altLang="en-US" smtClean="0">
                <a:solidFill>
                  <a:srgbClr val="0000FF"/>
                </a:solidFill>
                <a:latin typeface="Times New Roman" panose="02020603050405020304" pitchFamily="18" charset="0"/>
              </a:rPr>
              <a:t>session tracking</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One popular session-tracking technique uses cookies (discussed in Section 13.7.1); another uses ASP.NET’s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(used in Section 13.7.1).</a:t>
            </a:r>
          </a:p>
          <a:p>
            <a:pPr eaLnBrk="1" hangingPunct="1"/>
            <a:r>
              <a:rPr lang="en-US" altLang="en-US" smtClean="0">
                <a:solidFill>
                  <a:srgbClr val="000000"/>
                </a:solidFill>
                <a:latin typeface="Times New Roman" panose="02020603050405020304" pitchFamily="18" charset="0"/>
              </a:rPr>
              <a:t>Additional session-tracking techniques are beyond this book’s scope.</a:t>
            </a:r>
          </a:p>
        </p:txBody>
      </p:sp>
      <p:sp>
        <p:nvSpPr>
          <p:cNvPr id="1607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B38C"/>
                </a:solidFill>
                <a:latin typeface="Goudy Sans Medium"/>
              </a:rPr>
              <a:t>13.7.1 Cookies</a:t>
            </a:r>
          </a:p>
        </p:txBody>
      </p:sp>
      <p:sp>
        <p:nvSpPr>
          <p:cNvPr id="161795" name="Text Placeholder 2"/>
          <p:cNvSpPr>
            <a:spLocks noGrp="1"/>
          </p:cNvSpPr>
          <p:nvPr>
            <p:ph type="body" idx="1"/>
          </p:nvPr>
        </p:nvSpPr>
        <p:spPr/>
        <p:txBody>
          <a:bodyPr/>
          <a:lstStyle/>
          <a:p>
            <a:pPr eaLnBrk="1" hangingPunct="1">
              <a:lnSpc>
                <a:spcPct val="90000"/>
              </a:lnSpc>
            </a:pPr>
            <a:r>
              <a:rPr lang="en-US" altLang="en-US" sz="2500" smtClean="0">
                <a:solidFill>
                  <a:srgbClr val="0000FF"/>
                </a:solidFill>
                <a:latin typeface="Times New Roman" panose="02020603050405020304" pitchFamily="18" charset="0"/>
              </a:rPr>
              <a:t>Cookies</a:t>
            </a:r>
            <a:r>
              <a:rPr lang="en-US" altLang="en-US" sz="2500" smtClean="0">
                <a:solidFill>
                  <a:srgbClr val="000000"/>
                </a:solidFill>
                <a:latin typeface="Times New Roman" panose="02020603050405020304" pitchFamily="18" charset="0"/>
              </a:rPr>
              <a:t> provide you with a tool for personalizing web pages.</a:t>
            </a:r>
          </a:p>
          <a:p>
            <a:pPr eaLnBrk="1" hangingPunct="1">
              <a:lnSpc>
                <a:spcPct val="90000"/>
              </a:lnSpc>
            </a:pPr>
            <a:r>
              <a:rPr lang="en-US" altLang="en-US" sz="2500" smtClean="0">
                <a:solidFill>
                  <a:srgbClr val="000000"/>
                </a:solidFill>
                <a:latin typeface="Times New Roman" panose="02020603050405020304" pitchFamily="18" charset="0"/>
              </a:rPr>
              <a:t>A cookie is a piece of data stored by web browsers in a small text file on the user’s computer.</a:t>
            </a:r>
          </a:p>
          <a:p>
            <a:pPr eaLnBrk="1" hangingPunct="1">
              <a:lnSpc>
                <a:spcPct val="90000"/>
              </a:lnSpc>
            </a:pPr>
            <a:r>
              <a:rPr lang="en-US" altLang="en-US" sz="2500" smtClean="0">
                <a:solidFill>
                  <a:srgbClr val="000000"/>
                </a:solidFill>
                <a:latin typeface="Times New Roman" panose="02020603050405020304" pitchFamily="18" charset="0"/>
              </a:rPr>
              <a:t>A cookie maintains information about the client during and between browser sessions.</a:t>
            </a:r>
          </a:p>
          <a:p>
            <a:pPr eaLnBrk="1" hangingPunct="1">
              <a:lnSpc>
                <a:spcPct val="90000"/>
              </a:lnSpc>
            </a:pPr>
            <a:r>
              <a:rPr lang="en-US" altLang="en-US" sz="2500" smtClean="0">
                <a:solidFill>
                  <a:srgbClr val="000000"/>
                </a:solidFill>
                <a:latin typeface="Times New Roman" panose="02020603050405020304" pitchFamily="18" charset="0"/>
              </a:rPr>
              <a:t>The first time a user visits the website, the user’s computer might receive a cookie from the server; this cookie is then reactivated each time the user revisits that site.</a:t>
            </a:r>
          </a:p>
          <a:p>
            <a:pPr eaLnBrk="1" hangingPunct="1">
              <a:lnSpc>
                <a:spcPct val="90000"/>
              </a:lnSpc>
            </a:pPr>
            <a:r>
              <a:rPr lang="en-US" altLang="en-US" sz="2500" smtClean="0">
                <a:solidFill>
                  <a:srgbClr val="000000"/>
                </a:solidFill>
                <a:latin typeface="Times New Roman" panose="02020603050405020304" pitchFamily="18" charset="0"/>
              </a:rPr>
              <a:t>The collected information is intended to be an anonymous record containing data that's used to personalize the user’s future visits to the site.</a:t>
            </a:r>
          </a:p>
        </p:txBody>
      </p:sp>
      <p:sp>
        <p:nvSpPr>
          <p:cNvPr id="1617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B38C"/>
                </a:solidFill>
                <a:latin typeface="Goudy Sans Medium"/>
              </a:rPr>
              <a:t>13.7.1 Cookies (cont.)</a:t>
            </a:r>
          </a:p>
        </p:txBody>
      </p:sp>
      <p:sp>
        <p:nvSpPr>
          <p:cNvPr id="1628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For example, cookies in a shopping app might store unique identifiers for users.</a:t>
            </a:r>
          </a:p>
          <a:p>
            <a:pPr eaLnBrk="1" hangingPunct="1"/>
            <a:r>
              <a:rPr lang="en-US" altLang="en-US" smtClean="0">
                <a:solidFill>
                  <a:srgbClr val="000000"/>
                </a:solidFill>
                <a:latin typeface="Times New Roman" panose="02020603050405020304" pitchFamily="18" charset="0"/>
              </a:rPr>
              <a:t>When a user adds items to an online shopping cart or performs another task resulting in a request to the web server, the server receives a cookie containing the user’s unique identifier.</a:t>
            </a:r>
          </a:p>
          <a:p>
            <a:pPr eaLnBrk="1" hangingPunct="1"/>
            <a:r>
              <a:rPr lang="en-US" altLang="en-US" smtClean="0">
                <a:solidFill>
                  <a:srgbClr val="000000"/>
                </a:solidFill>
                <a:latin typeface="Times New Roman" panose="02020603050405020304" pitchFamily="18" charset="0"/>
              </a:rPr>
              <a:t>The server then uses the unique identifier to locate the shopping cart and perform any necessary processing. </a:t>
            </a:r>
          </a:p>
          <a:p>
            <a:pPr eaLnBrk="1" hangingPunct="1"/>
            <a:r>
              <a:rPr lang="en-US" altLang="en-US" smtClean="0">
                <a:solidFill>
                  <a:srgbClr val="000000"/>
                </a:solidFill>
                <a:latin typeface="Times New Roman" panose="02020603050405020304" pitchFamily="18" charset="0"/>
              </a:rPr>
              <a:t>In addition to identifying users, cookies also can indicate users’ shopping preferences.</a:t>
            </a:r>
          </a:p>
        </p:txBody>
      </p:sp>
      <p:sp>
        <p:nvSpPr>
          <p:cNvPr id="1628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13.7.1 Cookies (cont.)</a:t>
            </a:r>
            <a:endParaRPr lang="en-US" dirty="0" smtClean="0">
              <a:solidFill>
                <a:srgbClr val="33B38C"/>
              </a:solidFill>
              <a:latin typeface="Goudy Sans Medium"/>
            </a:endParaRPr>
          </a:p>
        </p:txBody>
      </p:sp>
      <p:sp>
        <p:nvSpPr>
          <p:cNvPr id="1638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a Web Form receives a request from a client, the Web Form can examine the cookie(s) it sent to the client during previous communications, identify the user’s preferences and immediately display products of interest to the client.</a:t>
            </a:r>
          </a:p>
          <a:p>
            <a:pPr eaLnBrk="1" hangingPunct="1"/>
            <a:r>
              <a:rPr lang="en-US" altLang="en-US" smtClean="0">
                <a:solidFill>
                  <a:srgbClr val="000000"/>
                </a:solidFill>
                <a:latin typeface="Times New Roman" panose="02020603050405020304" pitchFamily="18" charset="0"/>
              </a:rPr>
              <a:t>Every HTTP-based interaction between a client and a server includes a header containing information either about the request (when the communication is from the client to the server) or about the response (when the communication is from the server to the client).</a:t>
            </a:r>
          </a:p>
        </p:txBody>
      </p:sp>
      <p:sp>
        <p:nvSpPr>
          <p:cNvPr id="1638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13.7.1 Cookies (cont.)</a:t>
            </a:r>
            <a:endParaRPr lang="en-US" dirty="0" smtClean="0">
              <a:solidFill>
                <a:srgbClr val="33B38C"/>
              </a:solidFill>
              <a:latin typeface="Goudy Sans Medium"/>
            </a:endParaRPr>
          </a:p>
        </p:txBody>
      </p:sp>
      <p:sp>
        <p:nvSpPr>
          <p:cNvPr id="1648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a Web Form receives a request, the header includes information such as the request type and any cookies that have been sent previously from the server to be stored on the client machine.</a:t>
            </a:r>
          </a:p>
          <a:p>
            <a:pPr eaLnBrk="1" hangingPunct="1"/>
            <a:r>
              <a:rPr lang="en-US" altLang="en-US" smtClean="0">
                <a:solidFill>
                  <a:srgbClr val="000000"/>
                </a:solidFill>
                <a:latin typeface="Times New Roman" panose="02020603050405020304" pitchFamily="18" charset="0"/>
              </a:rPr>
              <a:t>When the server formulates its response, the header information contains any cookies the server wants to store on the client computer and other information, such as the type of data in the response.</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FF"/>
                </a:solidFill>
                <a:latin typeface="Times New Roman" panose="02020603050405020304" pitchFamily="18" charset="0"/>
              </a:rPr>
              <a:t>expiration date</a:t>
            </a:r>
            <a:r>
              <a:rPr lang="en-US" altLang="en-US" smtClean="0">
                <a:solidFill>
                  <a:srgbClr val="000000"/>
                </a:solidFill>
                <a:latin typeface="Times New Roman" panose="02020603050405020304" pitchFamily="18" charset="0"/>
              </a:rPr>
              <a:t> of a cookie determines how long the cookie remains on the client’s computer.</a:t>
            </a:r>
          </a:p>
        </p:txBody>
      </p:sp>
      <p:sp>
        <p:nvSpPr>
          <p:cNvPr id="1648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a:t>
            </a:r>
            <a:r>
              <a:rPr lang="en-US" dirty="0">
                <a:solidFill>
                  <a:srgbClr val="3380E6"/>
                </a:solidFill>
                <a:latin typeface="Arial"/>
              </a:rPr>
              <a:t> (cont.)</a:t>
            </a:r>
            <a:endParaRPr lang="en-US" dirty="0" smtClean="0">
              <a:solidFill>
                <a:srgbClr val="3380E6"/>
              </a:solidFill>
              <a:latin typeface="Arial"/>
            </a:endParaRPr>
          </a:p>
        </p:txBody>
      </p:sp>
      <p:sp>
        <p:nvSpPr>
          <p:cNvPr id="2457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Making a Request and Receiving a Response</a:t>
            </a:r>
          </a:p>
          <a:p>
            <a:pPr eaLnBrk="1" hangingPunct="1">
              <a:defRPr/>
            </a:pPr>
            <a:r>
              <a:rPr lang="en-US" dirty="0" smtClean="0">
                <a:solidFill>
                  <a:srgbClr val="000000"/>
                </a:solidFill>
                <a:latin typeface="Times New Roman" pitchFamily="18" charset="0"/>
              </a:rPr>
              <a:t>When given a URL, a web browser uses HTTP to retrieve the resource found at that address.</a:t>
            </a:r>
          </a:p>
          <a:p>
            <a:pPr eaLnBrk="1" hangingPunct="1">
              <a:defRPr/>
            </a:pPr>
            <a:r>
              <a:rPr lang="en-US" dirty="0" smtClean="0">
                <a:solidFill>
                  <a:srgbClr val="000000"/>
                </a:solidFill>
                <a:latin typeface="Times New Roman" pitchFamily="18" charset="0"/>
              </a:rPr>
              <a:t>Figure 13.1 shows a web browser sending a request to a web server.</a:t>
            </a:r>
          </a:p>
          <a:p>
            <a:pPr eaLnBrk="1" hangingPunct="1">
              <a:defRPr/>
            </a:pPr>
            <a:r>
              <a:rPr lang="en-US" dirty="0" smtClean="0">
                <a:solidFill>
                  <a:srgbClr val="000000"/>
                </a:solidFill>
                <a:latin typeface="Times New Roman" pitchFamily="18" charset="0"/>
              </a:rPr>
              <a:t>Figure 13.2 shows the web server responding to that request.   </a:t>
            </a:r>
          </a:p>
        </p:txBody>
      </p:sp>
      <p:sp>
        <p:nvSpPr>
          <p:cNvPr id="245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13.7.1 Cookies (cont.)</a:t>
            </a:r>
            <a:endParaRPr lang="en-US" dirty="0" smtClean="0">
              <a:solidFill>
                <a:srgbClr val="33B38C"/>
              </a:solidFill>
              <a:latin typeface="Goudy Sans Medium"/>
            </a:endParaRPr>
          </a:p>
        </p:txBody>
      </p:sp>
      <p:sp>
        <p:nvSpPr>
          <p:cNvPr id="1658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you do not set an expiration date for a cookie, the web browser maintains the cookie for the duration of the browsing session.</a:t>
            </a:r>
          </a:p>
          <a:p>
            <a:pPr eaLnBrk="1" hangingPunct="1"/>
            <a:r>
              <a:rPr lang="en-US" altLang="en-US" smtClean="0">
                <a:solidFill>
                  <a:srgbClr val="000000"/>
                </a:solidFill>
                <a:latin typeface="Times New Roman" panose="02020603050405020304" pitchFamily="18" charset="0"/>
              </a:rPr>
              <a:t>Otherwise, the web browser maintains the cookie until the expiration date occurs.</a:t>
            </a:r>
          </a:p>
          <a:p>
            <a:pPr eaLnBrk="1" hangingPunct="1"/>
            <a:r>
              <a:rPr lang="en-US" altLang="en-US" smtClean="0">
                <a:solidFill>
                  <a:srgbClr val="000000"/>
                </a:solidFill>
                <a:latin typeface="Times New Roman" panose="02020603050405020304" pitchFamily="18" charset="0"/>
              </a:rPr>
              <a:t>Cookies are deleted when they </a:t>
            </a:r>
            <a:r>
              <a:rPr lang="en-US" altLang="en-US" smtClean="0">
                <a:solidFill>
                  <a:srgbClr val="0000FF"/>
                </a:solidFill>
                <a:latin typeface="Times New Roman" panose="02020603050405020304" pitchFamily="18" charset="0"/>
              </a:rPr>
              <a:t>expire</a:t>
            </a:r>
            <a:r>
              <a:rPr lang="en-US" altLang="en-US" smtClean="0">
                <a:solidFill>
                  <a:srgbClr val="000000"/>
                </a:solidFill>
                <a:latin typeface="Times New Roman" panose="02020603050405020304" pitchFamily="18" charset="0"/>
              </a:rPr>
              <a:t>.</a:t>
            </a:r>
          </a:p>
        </p:txBody>
      </p:sp>
      <p:sp>
        <p:nvSpPr>
          <p:cNvPr id="1658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1" descr="vbhtp6_13_ASP.NET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13.7.1 Session Tracking with </a:t>
            </a:r>
            <a:r>
              <a:rPr lang="en-US" dirty="0" smtClean="0">
                <a:solidFill>
                  <a:srgbClr val="33B38C"/>
                </a:solidFill>
                <a:latin typeface="Lucida Console"/>
              </a:rPr>
              <a:t>HttpSessionState</a:t>
            </a:r>
          </a:p>
        </p:txBody>
      </p:sp>
      <p:sp>
        <p:nvSpPr>
          <p:cNvPr id="167939" name="Text Placeholder 2"/>
          <p:cNvSpPr>
            <a:spLocks noGrp="1"/>
          </p:cNvSpPr>
          <p:nvPr>
            <p:ph type="body" idx="1"/>
          </p:nvPr>
        </p:nvSpPr>
        <p:spPr>
          <a:xfrm>
            <a:off x="457200" y="1371600"/>
            <a:ext cx="8229600" cy="4525963"/>
          </a:xfrm>
        </p:spPr>
        <p:txBody>
          <a:bodyPr/>
          <a:lstStyle/>
          <a:p>
            <a:pPr eaLnBrk="1" hangingPunct="1"/>
            <a:r>
              <a:rPr lang="en-US" altLang="en-US" smtClean="0">
                <a:solidFill>
                  <a:srgbClr val="000000"/>
                </a:solidFill>
                <a:latin typeface="Times New Roman" panose="02020603050405020304" pitchFamily="18" charset="0"/>
              </a:rPr>
              <a:t>The next web app demonstrates session tracking using class </a:t>
            </a:r>
            <a:r>
              <a:rPr lang="en-US" altLang="en-US" smtClean="0">
                <a:solidFill>
                  <a:srgbClr val="0000FF"/>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When you execute this app, the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page (Fig. 13.27(a)), which is the app’s </a:t>
            </a:r>
            <a:r>
              <a:rPr lang="en-US" altLang="en-US" smtClean="0">
                <a:solidFill>
                  <a:srgbClr val="000000"/>
                </a:solidFill>
                <a:latin typeface="Arial" panose="020B0604020202020204" pitchFamily="34" charset="0"/>
              </a:rPr>
              <a:t>Start Page</a:t>
            </a:r>
            <a:r>
              <a:rPr lang="en-US" altLang="en-US" smtClean="0">
                <a:solidFill>
                  <a:srgbClr val="000000"/>
                </a:solidFill>
                <a:latin typeface="Times New Roman" panose="02020603050405020304" pitchFamily="18" charset="0"/>
              </a:rPr>
              <a:t>, allows the user to select a programming language from a group of radio buttons.</a:t>
            </a:r>
          </a:p>
          <a:p>
            <a:pPr eaLnBrk="1" hangingPunct="1"/>
            <a:r>
              <a:rPr lang="en-US" altLang="en-US" smtClean="0">
                <a:solidFill>
                  <a:srgbClr val="000000"/>
                </a:solidFill>
                <a:latin typeface="Times New Roman" panose="02020603050405020304" pitchFamily="18" charset="0"/>
              </a:rPr>
              <a:t>[Note: You might need to right click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cs typeface="Arial" panose="020B0604020202020204" pitchFamily="34" charset="0"/>
              </a:rPr>
              <a:t>Solution Explorer </a:t>
            </a:r>
            <a:r>
              <a:rPr lang="en-US" altLang="en-US" smtClean="0">
                <a:solidFill>
                  <a:srgbClr val="000000"/>
                </a:solidFill>
                <a:latin typeface="Times New Roman" panose="02020603050405020304" pitchFamily="18" charset="0"/>
              </a:rPr>
              <a:t>and select </a:t>
            </a:r>
            <a:r>
              <a:rPr lang="en-US" altLang="en-US" smtClean="0">
                <a:solidFill>
                  <a:srgbClr val="000000"/>
                </a:solidFill>
                <a:latin typeface="Arial" panose="020B0604020202020204" pitchFamily="34" charset="0"/>
                <a:cs typeface="Arial" panose="020B0604020202020204" pitchFamily="34" charset="0"/>
              </a:rPr>
              <a:t>Set As Start Page </a:t>
            </a:r>
            <a:r>
              <a:rPr lang="en-US" altLang="en-US" smtClean="0">
                <a:solidFill>
                  <a:srgbClr val="000000"/>
                </a:solidFill>
                <a:latin typeface="Times New Roman" panose="02020603050405020304" pitchFamily="18" charset="0"/>
              </a:rPr>
              <a:t>before running this app.]</a:t>
            </a:r>
          </a:p>
          <a:p>
            <a:pPr eaLnBrk="1" hangingPunct="1"/>
            <a:r>
              <a:rPr lang="en-US" altLang="en-US" smtClean="0">
                <a:solidFill>
                  <a:srgbClr val="000000"/>
                </a:solidFill>
                <a:latin typeface="Times New Roman" panose="02020603050405020304" pitchFamily="18" charset="0"/>
              </a:rPr>
              <a:t>When the user clicks </a:t>
            </a:r>
            <a:r>
              <a:rPr lang="en-US" altLang="en-US" smtClean="0">
                <a:solidFill>
                  <a:srgbClr val="000000"/>
                </a:solidFill>
                <a:latin typeface="Arial" panose="020B0604020202020204" pitchFamily="34" charset="0"/>
              </a:rPr>
              <a:t>Submit</a:t>
            </a:r>
            <a:r>
              <a:rPr lang="en-US" altLang="en-US" smtClean="0">
                <a:solidFill>
                  <a:srgbClr val="000000"/>
                </a:solidFill>
                <a:latin typeface="Times New Roman" panose="02020603050405020304" pitchFamily="18" charset="0"/>
              </a:rPr>
              <a:t>, the selection is sent to the web server for processing.</a:t>
            </a:r>
          </a:p>
        </p:txBody>
      </p:sp>
      <p:sp>
        <p:nvSpPr>
          <p:cNvPr id="1679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13.7.1 Session Tracking with </a:t>
            </a:r>
            <a:r>
              <a:rPr lang="en-US" dirty="0" smtClean="0">
                <a:solidFill>
                  <a:srgbClr val="33B38C"/>
                </a:solidFill>
                <a:latin typeface="Lucida Console"/>
              </a:rPr>
              <a:t>HttpSessionState</a:t>
            </a:r>
            <a:r>
              <a:rPr lang="en-US" dirty="0">
                <a:solidFill>
                  <a:srgbClr val="33B38C"/>
                </a:solidFill>
                <a:latin typeface="Goudy Sans Medium"/>
              </a:rPr>
              <a:t> </a:t>
            </a:r>
            <a:r>
              <a:rPr lang="en-US" dirty="0" smtClean="0">
                <a:solidFill>
                  <a:srgbClr val="33B38C"/>
                </a:solidFill>
                <a:latin typeface="Goudy Sans Medium"/>
              </a:rPr>
              <a:t>(cont.)</a:t>
            </a:r>
          </a:p>
        </p:txBody>
      </p:sp>
      <p:sp>
        <p:nvSpPr>
          <p:cNvPr id="168963"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The web server uses an </a:t>
            </a:r>
            <a:r>
              <a:rPr lang="en-US" altLang="en-US" sz="2500" smtClean="0">
                <a:solidFill>
                  <a:srgbClr val="000000"/>
                </a:solidFill>
                <a:latin typeface="Lucida Console" panose="020B0609040504020204" pitchFamily="49" charset="0"/>
              </a:rPr>
              <a:t>HttpSessionState</a:t>
            </a:r>
            <a:r>
              <a:rPr lang="en-US" altLang="en-US" sz="2500" smtClean="0">
                <a:solidFill>
                  <a:srgbClr val="000000"/>
                </a:solidFill>
                <a:latin typeface="Times New Roman" panose="02020603050405020304" pitchFamily="18" charset="0"/>
              </a:rPr>
              <a:t> object to store the chosen language and the ISBN number for one of our books on that topic.</a:t>
            </a:r>
          </a:p>
          <a:p>
            <a:pPr eaLnBrk="1" hangingPunct="1"/>
            <a:r>
              <a:rPr lang="en-US" altLang="en-US" sz="2500" smtClean="0">
                <a:solidFill>
                  <a:srgbClr val="000000"/>
                </a:solidFill>
                <a:latin typeface="Times New Roman" panose="02020603050405020304" pitchFamily="18" charset="0"/>
              </a:rPr>
              <a:t>Each user that visits the site has a unique </a:t>
            </a:r>
            <a:r>
              <a:rPr lang="en-US" altLang="en-US" sz="2500" smtClean="0">
                <a:solidFill>
                  <a:srgbClr val="000000"/>
                </a:solidFill>
                <a:latin typeface="Lucida Console" panose="020B0609040504020204" pitchFamily="49" charset="0"/>
              </a:rPr>
              <a:t>HttpSessionState</a:t>
            </a:r>
            <a:r>
              <a:rPr lang="en-US" altLang="en-US" sz="2500" smtClean="0">
                <a:solidFill>
                  <a:srgbClr val="000000"/>
                </a:solidFill>
                <a:latin typeface="Times New Roman" panose="02020603050405020304" pitchFamily="18" charset="0"/>
              </a:rPr>
              <a:t> object, so the selections made by one user are maintained separately from all other users.</a:t>
            </a:r>
          </a:p>
          <a:p>
            <a:pPr eaLnBrk="1" hangingPunct="1"/>
            <a:r>
              <a:rPr lang="en-US" altLang="en-US" sz="2500" smtClean="0">
                <a:solidFill>
                  <a:srgbClr val="000000"/>
                </a:solidFill>
                <a:latin typeface="Times New Roman" panose="02020603050405020304" pitchFamily="18" charset="0"/>
              </a:rPr>
              <a:t>After storing the selection, the server returns the page to the browser (Fig. 13.27(b)) and displays the user’s selection and some information about the user’s unique session (which we show just for demonstration purposes).</a:t>
            </a:r>
          </a:p>
        </p:txBody>
      </p:sp>
      <p:sp>
        <p:nvSpPr>
          <p:cNvPr id="1689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13.7.1 Session Tracking with </a:t>
            </a:r>
            <a:r>
              <a:rPr lang="en-US" dirty="0">
                <a:solidFill>
                  <a:srgbClr val="33B38C"/>
                </a:solidFill>
                <a:latin typeface="Lucida Console"/>
              </a:rPr>
              <a:t>HttpSessionState</a:t>
            </a:r>
            <a:r>
              <a:rPr lang="en-US" dirty="0">
                <a:solidFill>
                  <a:srgbClr val="33B38C"/>
                </a:solidFill>
                <a:latin typeface="Goudy Sans Medium"/>
              </a:rPr>
              <a:t> (cont.)</a:t>
            </a:r>
            <a:endParaRPr lang="en-US" dirty="0" smtClean="0">
              <a:solidFill>
                <a:srgbClr val="33B38C"/>
              </a:solidFill>
              <a:latin typeface="Goudy Sans Medium"/>
            </a:endParaRPr>
          </a:p>
        </p:txBody>
      </p:sp>
      <p:sp>
        <p:nvSpPr>
          <p:cNvPr id="16998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page also includes links that allow the user to choose between selecting another programming language or viewing the </a:t>
            </a:r>
            <a:r>
              <a:rPr lang="en-US" altLang="en-US" smtClean="0">
                <a:solidFill>
                  <a:srgbClr val="000000"/>
                </a:solidFill>
                <a:latin typeface="Lucida Console" panose="020B0609040504020204" pitchFamily="49" charset="0"/>
              </a:rPr>
              <a:t>Recommendations.aspx</a:t>
            </a:r>
            <a:r>
              <a:rPr lang="en-US" altLang="en-US" smtClean="0">
                <a:solidFill>
                  <a:srgbClr val="000000"/>
                </a:solidFill>
                <a:latin typeface="Times New Roman" panose="02020603050405020304" pitchFamily="18" charset="0"/>
              </a:rPr>
              <a:t> page (Fig. 13.27(e)), which lists recommended books pertaining to the programming language(s) that the user selected previously.</a:t>
            </a:r>
          </a:p>
          <a:p>
            <a:pPr eaLnBrk="1" hangingPunct="1"/>
            <a:r>
              <a:rPr lang="en-US" altLang="en-US" smtClean="0">
                <a:solidFill>
                  <a:srgbClr val="000000"/>
                </a:solidFill>
                <a:latin typeface="Times New Roman" panose="02020603050405020304" pitchFamily="18" charset="0"/>
              </a:rPr>
              <a:t>If the user clicks the link for book recommendations, the information stored in the user’s unique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is read and used to form the list of recommendations.</a:t>
            </a:r>
          </a:p>
        </p:txBody>
      </p:sp>
      <p:sp>
        <p:nvSpPr>
          <p:cNvPr id="1699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13.7.1 Session Tracking with </a:t>
            </a:r>
            <a:r>
              <a:rPr lang="en-US" dirty="0">
                <a:solidFill>
                  <a:srgbClr val="33B38C"/>
                </a:solidFill>
                <a:latin typeface="Lucida Console"/>
              </a:rPr>
              <a:t>HttpSessionState</a:t>
            </a:r>
            <a:r>
              <a:rPr lang="en-US" dirty="0">
                <a:solidFill>
                  <a:srgbClr val="33B38C"/>
                </a:solidFill>
                <a:latin typeface="Goudy Sans Medium"/>
              </a:rPr>
              <a:t> (cont.)</a:t>
            </a:r>
            <a:endParaRPr lang="en-US" dirty="0" smtClean="0">
              <a:solidFill>
                <a:srgbClr val="33B38C"/>
              </a:solidFill>
              <a:latin typeface="Lucida Console"/>
            </a:endParaRPr>
          </a:p>
        </p:txBody>
      </p:sp>
      <p:sp>
        <p:nvSpPr>
          <p:cNvPr id="1710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To test this app:</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Open Web Site…</a:t>
            </a:r>
            <a:r>
              <a:rPr lang="en-US" altLang="en-US" smtClean="0">
                <a:solidFill>
                  <a:srgbClr val="000000"/>
                </a:solidFill>
                <a:latin typeface="Times New Roman" panose="02020603050405020304" pitchFamily="18" charset="0"/>
              </a:rPr>
              <a:t> from the </a:t>
            </a:r>
            <a:r>
              <a:rPr lang="en-US" altLang="en-US" smtClean="0">
                <a:solidFill>
                  <a:srgbClr val="000000"/>
                </a:solidFill>
                <a:latin typeface="Arial" panose="020B0604020202020204" pitchFamily="34" charset="0"/>
              </a:rPr>
              <a:t>FILE </a:t>
            </a:r>
            <a:r>
              <a:rPr lang="en-US" altLang="en-US" smtClean="0">
                <a:solidFill>
                  <a:srgbClr val="000000"/>
                </a:solidFill>
                <a:latin typeface="Times New Roman" panose="02020603050405020304" pitchFamily="18" charset="0"/>
              </a:rPr>
              <a:t>menu.</a:t>
            </a:r>
          </a:p>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rPr>
              <a:t>Open Web Site</a:t>
            </a:r>
            <a:r>
              <a:rPr lang="en-US" altLang="en-US" smtClean="0">
                <a:solidFill>
                  <a:srgbClr val="000000"/>
                </a:solidFill>
                <a:latin typeface="Times New Roman" panose="02020603050405020304" pitchFamily="18" charset="0"/>
              </a:rPr>
              <a:t> dialog, ensure that </a:t>
            </a:r>
            <a:r>
              <a:rPr lang="en-US" altLang="en-US" smtClean="0">
                <a:solidFill>
                  <a:srgbClr val="000000"/>
                </a:solidFill>
                <a:latin typeface="Arial" panose="020B0604020202020204" pitchFamily="34" charset="0"/>
              </a:rPr>
              <a:t>File System</a:t>
            </a:r>
            <a:r>
              <a:rPr lang="en-US" altLang="en-US" smtClean="0">
                <a:solidFill>
                  <a:srgbClr val="000000"/>
                </a:solidFill>
                <a:latin typeface="Times New Roman" panose="02020603050405020304" pitchFamily="18" charset="0"/>
              </a:rPr>
              <a:t> is selected, then navigate to this chapter’s examples, select the </a:t>
            </a:r>
            <a:r>
              <a:rPr lang="en-US" altLang="en-US" smtClean="0">
                <a:solidFill>
                  <a:srgbClr val="000000"/>
                </a:solidFill>
                <a:latin typeface="Lucida Console" panose="020B0609040504020204" pitchFamily="49" charset="0"/>
              </a:rPr>
              <a:t>Sessions</a:t>
            </a:r>
            <a:r>
              <a:rPr lang="en-US" altLang="en-US" smtClean="0">
                <a:solidFill>
                  <a:srgbClr val="000000"/>
                </a:solidFill>
                <a:latin typeface="Times New Roman" panose="02020603050405020304" pitchFamily="18" charset="0"/>
              </a:rPr>
              <a:t> folder and click the </a:t>
            </a:r>
            <a:r>
              <a:rPr lang="en-US" altLang="en-US" smtClean="0">
                <a:solidFill>
                  <a:srgbClr val="000000"/>
                </a:solidFill>
                <a:latin typeface="Arial" panose="020B0604020202020204" pitchFamily="34" charset="0"/>
              </a:rPr>
              <a:t>Open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rPr>
              <a:t>Solution Explorer</a:t>
            </a:r>
            <a:r>
              <a:rPr lang="en-US" altLang="en-US" smtClean="0">
                <a:solidFill>
                  <a:srgbClr val="000000"/>
                </a:solidFill>
                <a:latin typeface="Times New Roman" panose="02020603050405020304" pitchFamily="18" charset="0"/>
              </a:rPr>
              <a:t>, then type </a:t>
            </a:r>
            <a:r>
              <a:rPr lang="en-US" altLang="en-US" i="1" smtClean="0">
                <a:solidFill>
                  <a:srgbClr val="000000"/>
                </a:solidFill>
                <a:latin typeface="Times New Roman" panose="02020603050405020304" pitchFamily="18" charset="0"/>
              </a:rPr>
              <a:t>Ctrl + F5 </a:t>
            </a:r>
            <a:r>
              <a:rPr lang="en-US" altLang="en-US" smtClean="0">
                <a:solidFill>
                  <a:srgbClr val="000000"/>
                </a:solidFill>
                <a:latin typeface="Times New Roman" panose="02020603050405020304" pitchFamily="18" charset="0"/>
              </a:rPr>
              <a:t>to execute the web app in your default web browser.</a:t>
            </a:r>
          </a:p>
          <a:p>
            <a:pPr lvl="1" eaLnBrk="1" hangingPunct="1"/>
            <a:r>
              <a:rPr lang="en-US" altLang="en-US" smtClean="0">
                <a:solidFill>
                  <a:srgbClr val="000000"/>
                </a:solidFill>
                <a:latin typeface="Times New Roman" panose="02020603050405020304" pitchFamily="18" charset="0"/>
              </a:rPr>
              <a:t> </a:t>
            </a:r>
          </a:p>
        </p:txBody>
      </p:sp>
      <p:sp>
        <p:nvSpPr>
          <p:cNvPr id="1710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vbhtp6_13_ASP.NET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vbhtp6_13_ASP.NET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15950"/>
            <a:ext cx="9144000"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1" descr="vbhtp6_13_ASP.NET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13.7.2 Session Tracking with </a:t>
            </a:r>
            <a:r>
              <a:rPr lang="en-US" dirty="0" smtClean="0">
                <a:solidFill>
                  <a:srgbClr val="33B38C"/>
                </a:solidFill>
                <a:latin typeface="Lucida Console"/>
              </a:rPr>
              <a:t>HttpSessionState</a:t>
            </a:r>
          </a:p>
        </p:txBody>
      </p:sp>
      <p:sp>
        <p:nvSpPr>
          <p:cNvPr id="177155" name="Text Placeholder 2"/>
          <p:cNvSpPr>
            <a:spLocks noGrp="1"/>
          </p:cNvSpPr>
          <p:nvPr>
            <p:ph type="body" idx="1"/>
          </p:nvPr>
        </p:nvSpPr>
        <p:spPr>
          <a:xfrm>
            <a:off x="457200" y="1371600"/>
            <a:ext cx="8229600" cy="4525963"/>
          </a:xfrm>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Times New Roman" pitchFamily="18" charset="0"/>
              </a:rPr>
              <a:t>Creating the Web Site</a:t>
            </a:r>
          </a:p>
          <a:p>
            <a:pPr eaLnBrk="1" hangingPunct="1">
              <a:defRPr/>
            </a:pPr>
            <a:r>
              <a:rPr lang="en-US" sz="2400" dirty="0" smtClean="0">
                <a:solidFill>
                  <a:srgbClr val="000000"/>
                </a:solidFill>
                <a:latin typeface="Times New Roman" pitchFamily="18" charset="0"/>
              </a:rPr>
              <a:t>To begin, follow the steps in Section 13.4.1 to create an </a:t>
            </a:r>
            <a:r>
              <a:rPr lang="en-US" sz="2400" dirty="0" smtClean="0">
                <a:solidFill>
                  <a:srgbClr val="000000"/>
                </a:solidFill>
                <a:latin typeface="Arial" pitchFamily="34" charset="0"/>
              </a:rPr>
              <a:t>Empty Web Site</a:t>
            </a:r>
            <a:r>
              <a:rPr lang="en-US" sz="2400" dirty="0" smtClean="0">
                <a:solidFill>
                  <a:srgbClr val="000000"/>
                </a:solidFill>
                <a:latin typeface="Times New Roman" pitchFamily="18" charset="0"/>
              </a:rPr>
              <a:t> named </a:t>
            </a:r>
            <a:r>
              <a:rPr lang="en-US" sz="2400" dirty="0" smtClean="0">
                <a:solidFill>
                  <a:srgbClr val="000000"/>
                </a:solidFill>
                <a:latin typeface="Lucida Console" pitchFamily="49" charset="0"/>
              </a:rPr>
              <a:t>Sessions</a:t>
            </a:r>
            <a:r>
              <a:rPr lang="en-US" sz="2400" dirty="0" smtClean="0">
                <a:solidFill>
                  <a:srgbClr val="000000"/>
                </a:solidFill>
                <a:latin typeface="Times New Roman" pitchFamily="18" charset="0"/>
              </a:rPr>
              <a:t>, then add two Web Forms named </a:t>
            </a:r>
            <a:r>
              <a:rPr lang="en-US" sz="2400" dirty="0" smtClean="0">
                <a:solidFill>
                  <a:srgbClr val="000000"/>
                </a:solidFill>
                <a:latin typeface="Lucida Console" pitchFamily="49" charset="0"/>
              </a:rPr>
              <a:t>Options.aspx</a:t>
            </a:r>
            <a:r>
              <a:rPr lang="en-US" sz="2400" dirty="0" smtClean="0">
                <a:solidFill>
                  <a:srgbClr val="000000"/>
                </a:solidFill>
                <a:latin typeface="Times New Roman" pitchFamily="18" charset="0"/>
              </a:rPr>
              <a:t> and </a:t>
            </a:r>
            <a:r>
              <a:rPr lang="en-US" sz="2400" dirty="0" smtClean="0">
                <a:solidFill>
                  <a:srgbClr val="000000"/>
                </a:solidFill>
                <a:latin typeface="Lucida Console" pitchFamily="49" charset="0"/>
              </a:rPr>
              <a:t>Recommendations.aspx</a:t>
            </a:r>
            <a:r>
              <a:rPr lang="en-US" sz="2400" dirty="0" smtClean="0">
                <a:solidFill>
                  <a:srgbClr val="000000"/>
                </a:solidFill>
                <a:latin typeface="Times New Roman" pitchFamily="18" charset="0"/>
              </a:rPr>
              <a:t> to the project.</a:t>
            </a:r>
          </a:p>
          <a:p>
            <a:pPr eaLnBrk="1" hangingPunct="1">
              <a:defRPr/>
            </a:pPr>
            <a:r>
              <a:rPr lang="en-US" sz="2400" dirty="0" smtClean="0">
                <a:solidFill>
                  <a:srgbClr val="000000"/>
                </a:solidFill>
                <a:latin typeface="Times New Roman" pitchFamily="18" charset="0"/>
              </a:rPr>
              <a:t>Set the </a:t>
            </a:r>
            <a:r>
              <a:rPr lang="en-US" sz="2400" dirty="0" smtClean="0">
                <a:solidFill>
                  <a:srgbClr val="000000"/>
                </a:solidFill>
                <a:latin typeface="Lucida Console" pitchFamily="49" charset="0"/>
              </a:rPr>
              <a:t>Options.aspx</a:t>
            </a:r>
            <a:r>
              <a:rPr lang="en-US" sz="2400" dirty="0" smtClean="0">
                <a:solidFill>
                  <a:srgbClr val="000000"/>
                </a:solidFill>
                <a:latin typeface="Times New Roman" pitchFamily="18" charset="0"/>
              </a:rPr>
              <a:t> document’s </a:t>
            </a:r>
            <a:r>
              <a:rPr lang="en-US" sz="2400" dirty="0" smtClean="0">
                <a:solidFill>
                  <a:srgbClr val="000000"/>
                </a:solidFill>
                <a:latin typeface="Lucida Console" pitchFamily="49" charset="0"/>
              </a:rPr>
              <a:t>Title</a:t>
            </a:r>
            <a:r>
              <a:rPr lang="en-US" sz="2400" dirty="0" smtClean="0">
                <a:solidFill>
                  <a:srgbClr val="000000"/>
                </a:solidFill>
                <a:latin typeface="Times New Roman" pitchFamily="18" charset="0"/>
              </a:rPr>
              <a:t> property to </a:t>
            </a:r>
            <a:r>
              <a:rPr lang="en-US" sz="2400" dirty="0" smtClean="0">
                <a:solidFill>
                  <a:srgbClr val="000000"/>
                </a:solidFill>
                <a:latin typeface="Lucida Console" pitchFamily="49" charset="0"/>
              </a:rPr>
              <a:t>"Sessions"</a:t>
            </a:r>
            <a:r>
              <a:rPr lang="en-US" sz="2400" dirty="0" smtClean="0">
                <a:solidFill>
                  <a:srgbClr val="000000"/>
                </a:solidFill>
                <a:latin typeface="Times New Roman" pitchFamily="18" charset="0"/>
              </a:rPr>
              <a:t> and the </a:t>
            </a:r>
            <a:r>
              <a:rPr lang="en-US" sz="2400" dirty="0" smtClean="0">
                <a:solidFill>
                  <a:srgbClr val="000000"/>
                </a:solidFill>
                <a:latin typeface="Lucida Console" pitchFamily="49" charset="0"/>
              </a:rPr>
              <a:t>Recommendations.aspx</a:t>
            </a:r>
            <a:r>
              <a:rPr lang="en-US" sz="2400" dirty="0" smtClean="0">
                <a:solidFill>
                  <a:srgbClr val="000000"/>
                </a:solidFill>
                <a:latin typeface="Times New Roman" pitchFamily="18" charset="0"/>
              </a:rPr>
              <a:t> document’s </a:t>
            </a:r>
            <a:r>
              <a:rPr lang="en-US" sz="2400" dirty="0" smtClean="0">
                <a:solidFill>
                  <a:srgbClr val="000000"/>
                </a:solidFill>
                <a:latin typeface="Lucida Console" pitchFamily="49" charset="0"/>
              </a:rPr>
              <a:t>Title</a:t>
            </a:r>
            <a:r>
              <a:rPr lang="en-US" sz="2400" dirty="0" smtClean="0">
                <a:solidFill>
                  <a:srgbClr val="000000"/>
                </a:solidFill>
                <a:latin typeface="Times New Roman" pitchFamily="18" charset="0"/>
              </a:rPr>
              <a:t> property to </a:t>
            </a:r>
            <a:r>
              <a:rPr lang="en-US" sz="2400" dirty="0" smtClean="0">
                <a:solidFill>
                  <a:srgbClr val="000000"/>
                </a:solidFill>
                <a:latin typeface="Lucida Console" pitchFamily="49" charset="0"/>
              </a:rPr>
              <a:t>"Book</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Recommendations"</a:t>
            </a:r>
            <a:r>
              <a:rPr lang="en-US" sz="2400" dirty="0" smtClean="0">
                <a:solidFill>
                  <a:srgbClr val="000000"/>
                </a:solidFill>
                <a:latin typeface="Times New Roman" pitchFamily="18" charset="0"/>
              </a:rPr>
              <a:t>.</a:t>
            </a:r>
          </a:p>
          <a:p>
            <a:pPr eaLnBrk="1" hangingPunct="1">
              <a:defRPr/>
            </a:pPr>
            <a:r>
              <a:rPr lang="en-US" sz="2400" dirty="0" smtClean="0">
                <a:solidFill>
                  <a:srgbClr val="000000"/>
                </a:solidFill>
                <a:latin typeface="Times New Roman" pitchFamily="18" charset="0"/>
              </a:rPr>
              <a:t>To ensure that </a:t>
            </a:r>
            <a:r>
              <a:rPr lang="en-US" sz="2400" dirty="0" smtClean="0">
                <a:solidFill>
                  <a:srgbClr val="000000"/>
                </a:solidFill>
                <a:latin typeface="Lucida Console" pitchFamily="49" charset="0"/>
              </a:rPr>
              <a:t>Options.aspx</a:t>
            </a:r>
            <a:r>
              <a:rPr lang="en-US" sz="2400" dirty="0" smtClean="0">
                <a:solidFill>
                  <a:srgbClr val="000000"/>
                </a:solidFill>
                <a:latin typeface="Times New Roman" pitchFamily="18" charset="0"/>
              </a:rPr>
              <a:t> is the first page to load for this app, right click it in the </a:t>
            </a:r>
            <a:r>
              <a:rPr lang="en-US" sz="2400" dirty="0" smtClean="0">
                <a:solidFill>
                  <a:srgbClr val="000000"/>
                </a:solidFill>
                <a:latin typeface="Arial" pitchFamily="34" charset="0"/>
              </a:rPr>
              <a:t>Solution Explorer</a:t>
            </a:r>
            <a:r>
              <a:rPr lang="en-US" sz="2400" dirty="0" smtClean="0">
                <a:solidFill>
                  <a:srgbClr val="000000"/>
                </a:solidFill>
                <a:latin typeface="Times New Roman" pitchFamily="18" charset="0"/>
              </a:rPr>
              <a:t> and select </a:t>
            </a:r>
            <a:r>
              <a:rPr lang="en-US" sz="2400" dirty="0" smtClean="0">
                <a:solidFill>
                  <a:srgbClr val="000000"/>
                </a:solidFill>
                <a:latin typeface="Arial" pitchFamily="34" charset="0"/>
              </a:rPr>
              <a:t>Set As Start Page</a:t>
            </a:r>
            <a:r>
              <a:rPr lang="en-US" sz="2400" dirty="0" smtClean="0">
                <a:solidFill>
                  <a:srgbClr val="000000"/>
                </a:solidFill>
                <a:latin typeface="Times New Roman" pitchFamily="18" charset="0"/>
              </a:rPr>
              <a:t>.</a:t>
            </a:r>
          </a:p>
        </p:txBody>
      </p:sp>
      <p:sp>
        <p:nvSpPr>
          <p:cNvPr id="1771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vbhtp6_13_ASP.NET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13.7.3 </a:t>
            </a:r>
            <a:r>
              <a:rPr lang="en-US" dirty="0" smtClean="0">
                <a:solidFill>
                  <a:srgbClr val="33B38C"/>
                </a:solidFill>
                <a:latin typeface="Lucida Console"/>
              </a:rPr>
              <a:t>Options.aspx</a:t>
            </a:r>
            <a:r>
              <a:rPr lang="en-US" dirty="0" smtClean="0">
                <a:solidFill>
                  <a:srgbClr val="33B38C"/>
                </a:solidFill>
                <a:latin typeface="Goudy Sans Medium"/>
              </a:rPr>
              <a:t>: Selecting a Programming Language</a:t>
            </a:r>
          </a:p>
        </p:txBody>
      </p:sp>
      <p:sp>
        <p:nvSpPr>
          <p:cNvPr id="1761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page Fig. 13.27(a) contains the following controls arranged vertically:</a:t>
            </a:r>
          </a:p>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promptLabel</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"Select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programming</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language:"</a:t>
            </a:r>
            <a:r>
              <a:rPr lang="en-US" altLang="en-US" smtClean="0">
                <a:solidFill>
                  <a:srgbClr val="000000"/>
                </a:solidFill>
                <a:latin typeface="Times New Roman" panose="02020603050405020304" pitchFamily="18" charset="0"/>
              </a:rPr>
              <a:t>. We used the techniques shown in </a:t>
            </a:r>
            <a:r>
              <a:rPr lang="en-US" altLang="en-US" i="1" smtClean="0">
                <a:solidFill>
                  <a:srgbClr val="000000"/>
                </a:solidFill>
                <a:latin typeface="Times New Roman" panose="02020603050405020304" pitchFamily="18" charset="0"/>
              </a:rPr>
              <a:t>Step 5 </a:t>
            </a:r>
            <a:r>
              <a:rPr lang="en-US" altLang="en-US" smtClean="0">
                <a:solidFill>
                  <a:srgbClr val="000000"/>
                </a:solidFill>
                <a:latin typeface="Times New Roman" panose="02020603050405020304" pitchFamily="18" charset="0"/>
              </a:rPr>
              <a:t>of Section 13.4.1 to create a CSS style for this label named </a:t>
            </a:r>
            <a:r>
              <a:rPr lang="en-US" altLang="en-US" smtClean="0">
                <a:solidFill>
                  <a:srgbClr val="000000"/>
                </a:solidFill>
                <a:latin typeface="Lucida Console" panose="020B0609040504020204" pitchFamily="49" charset="0"/>
              </a:rPr>
              <a:t>.labelStyle</a:t>
            </a:r>
            <a:r>
              <a:rPr lang="en-US" altLang="en-US" smtClean="0">
                <a:solidFill>
                  <a:srgbClr val="000000"/>
                </a:solidFill>
                <a:latin typeface="Times New Roman" panose="02020603050405020304" pitchFamily="18" charset="0"/>
              </a:rPr>
              <a:t>, and set the style’s </a:t>
            </a:r>
            <a:r>
              <a:rPr lang="en-US" altLang="en-US" smtClean="0">
                <a:solidFill>
                  <a:srgbClr val="000000"/>
                </a:solidFill>
                <a:latin typeface="Lucida Console" panose="020B0609040504020204" pitchFamily="49" charset="0"/>
              </a:rPr>
              <a:t>font-size</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large</a:t>
            </a:r>
            <a:r>
              <a:rPr lang="en-US" altLang="en-US" smtClean="0">
                <a:solidFill>
                  <a:srgbClr val="000000"/>
                </a:solidFill>
                <a:latin typeface="Times New Roman" panose="02020603050405020304" pitchFamily="18" charset="0"/>
              </a:rPr>
              <a:t> and the </a:t>
            </a:r>
            <a:r>
              <a:rPr lang="en-US" altLang="en-US" smtClean="0">
                <a:solidFill>
                  <a:srgbClr val="000000"/>
                </a:solidFill>
                <a:latin typeface="Lucida Console" panose="020B0609040504020204" pitchFamily="49" charset="0"/>
              </a:rPr>
              <a:t>font-weight</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bold</a:t>
            </a:r>
            <a:r>
              <a:rPr lang="en-US" altLang="en-US" smtClean="0">
                <a:solidFill>
                  <a:srgbClr val="000000"/>
                </a:solidFill>
                <a:latin typeface="Times New Roman" panose="02020603050405020304" pitchFamily="18" charset="0"/>
              </a:rPr>
              <a:t>.</a:t>
            </a:r>
          </a:p>
        </p:txBody>
      </p:sp>
      <p:sp>
        <p:nvSpPr>
          <p:cNvPr id="1781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13.7.3 </a:t>
            </a:r>
            <a:r>
              <a:rPr lang="en-US" dirty="0" smtClean="0">
                <a:solidFill>
                  <a:srgbClr val="33B38C"/>
                </a:solidFill>
                <a:latin typeface="Lucida Console"/>
              </a:rPr>
              <a:t>Options.aspx</a:t>
            </a:r>
            <a:r>
              <a:rPr lang="en-US" dirty="0" smtClean="0">
                <a:solidFill>
                  <a:srgbClr val="33B38C"/>
                </a:solidFill>
                <a:latin typeface="Goudy Sans Medium"/>
              </a:rPr>
              <a:t>: Selecting a Programming Language (cont.)</a:t>
            </a:r>
          </a:p>
        </p:txBody>
      </p:sp>
      <p:sp>
        <p:nvSpPr>
          <p:cNvPr id="17715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The user selects a programming language by clicking one of the radio buttons in a </a:t>
            </a:r>
            <a:r>
              <a:rPr lang="en-US" altLang="en-US" smtClean="0">
                <a:solidFill>
                  <a:srgbClr val="000000"/>
                </a:solidFill>
                <a:latin typeface="Lucida Console" panose="020B0609040504020204" pitchFamily="49" charset="0"/>
              </a:rPr>
              <a:t>RadioButtonList</a:t>
            </a:r>
            <a:r>
              <a:rPr lang="en-US" altLang="en-US" smtClean="0">
                <a:solidFill>
                  <a:srgbClr val="000000"/>
                </a:solidFill>
                <a:latin typeface="Times New Roman" panose="02020603050405020304" pitchFamily="18" charset="0"/>
              </a:rPr>
              <a:t>. Each radio button has a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and a </a:t>
            </a:r>
            <a:r>
              <a:rPr lang="en-US" altLang="en-US" smtClean="0">
                <a:solidFill>
                  <a:srgbClr val="000000"/>
                </a:solidFill>
                <a:latin typeface="Lucida Console" panose="020B0609040504020204" pitchFamily="49" charset="0"/>
              </a:rPr>
              <a:t>Value</a:t>
            </a:r>
            <a:r>
              <a:rPr lang="en-US" altLang="en-US" smtClean="0">
                <a:solidFill>
                  <a:srgbClr val="000000"/>
                </a:solidFill>
                <a:latin typeface="Times New Roman" panose="02020603050405020304" pitchFamily="18" charset="0"/>
              </a:rPr>
              <a:t> property. The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is displayed next to the radio button and the </a:t>
            </a:r>
            <a:r>
              <a:rPr lang="en-US" altLang="en-US" smtClean="0">
                <a:solidFill>
                  <a:srgbClr val="000000"/>
                </a:solidFill>
                <a:latin typeface="Lucida Console" panose="020B0609040504020204" pitchFamily="49" charset="0"/>
              </a:rPr>
              <a:t>Value</a:t>
            </a:r>
            <a:r>
              <a:rPr lang="en-US" altLang="en-US" smtClean="0">
                <a:solidFill>
                  <a:srgbClr val="000000"/>
                </a:solidFill>
                <a:latin typeface="Times New Roman" panose="02020603050405020304" pitchFamily="18" charset="0"/>
              </a:rPr>
              <a:t> property represents a value that's sent to the server when the user selects that radio button and submits the form. In this example, we’ll use the </a:t>
            </a:r>
            <a:r>
              <a:rPr lang="en-US" altLang="en-US" smtClean="0">
                <a:solidFill>
                  <a:srgbClr val="000000"/>
                </a:solidFill>
                <a:latin typeface="Lucida Console" panose="020B0609040504020204" pitchFamily="49" charset="0"/>
              </a:rPr>
              <a:t>Value</a:t>
            </a:r>
            <a:r>
              <a:rPr lang="en-US" altLang="en-US" smtClean="0">
                <a:solidFill>
                  <a:srgbClr val="000000"/>
                </a:solidFill>
                <a:latin typeface="Times New Roman" panose="02020603050405020304" pitchFamily="18" charset="0"/>
              </a:rPr>
              <a:t> property to represent the ISBN for the recommended book. </a:t>
            </a:r>
          </a:p>
        </p:txBody>
      </p:sp>
      <p:sp>
        <p:nvSpPr>
          <p:cNvPr id="1792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7817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Create a </a:t>
            </a:r>
            <a:r>
              <a:rPr lang="en-US" altLang="en-US" smtClean="0">
                <a:solidFill>
                  <a:srgbClr val="000000"/>
                </a:solidFill>
                <a:latin typeface="Lucida Console" panose="020B0609040504020204" pitchFamily="49" charset="0"/>
              </a:rPr>
              <a:t>RadioButtonList</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languageList</a:t>
            </a:r>
            <a:r>
              <a:rPr lang="en-US" altLang="en-US" smtClean="0">
                <a:solidFill>
                  <a:srgbClr val="000000"/>
                </a:solidFill>
                <a:latin typeface="Times New Roman" panose="02020603050405020304" pitchFamily="18" charset="0"/>
              </a:rPr>
              <a:t>. Use the </a:t>
            </a:r>
            <a:r>
              <a:rPr lang="en-US" altLang="en-US" smtClean="0">
                <a:solidFill>
                  <a:srgbClr val="000000"/>
                </a:solidFill>
                <a:latin typeface="Arial" panose="020B0604020202020204" pitchFamily="34" charset="0"/>
              </a:rPr>
              <a:t>ListItem Collection Editor</a:t>
            </a:r>
            <a:r>
              <a:rPr lang="en-US" altLang="en-US" smtClean="0">
                <a:solidFill>
                  <a:srgbClr val="000000"/>
                </a:solidFill>
                <a:latin typeface="Times New Roman" panose="02020603050405020304" pitchFamily="18" charset="0"/>
              </a:rPr>
              <a:t> to add five radio buttons with their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properties set to </a:t>
            </a:r>
            <a:r>
              <a:rPr lang="en-US" altLang="en-US" smtClean="0">
                <a:solidFill>
                  <a:srgbClr val="000000"/>
                </a:solidFill>
                <a:latin typeface="Lucida Console" panose="020B0609040504020204" pitchFamily="49" charset="0"/>
              </a:rPr>
              <a:t>Visual</a:t>
            </a:r>
            <a:r>
              <a:rPr lang="en-US" altLang="en-US" smtClean="0">
                <a:solidFill>
                  <a:srgbClr val="000000"/>
                </a:solidFill>
                <a:latin typeface="Arial" panose="020B0604020202020204" pitchFamily="34" charset="0"/>
              </a:rPr>
              <a:t> </a:t>
            </a:r>
            <a:r>
              <a:rPr lang="en-US" altLang="en-US" smtClean="0">
                <a:solidFill>
                  <a:srgbClr val="000000"/>
                </a:solidFill>
                <a:latin typeface="Lucida Console" panose="020B0609040504020204" pitchFamily="49" charset="0"/>
              </a:rPr>
              <a:t>Basic</a:t>
            </a:r>
            <a:r>
              <a:rPr lang="en-US" altLang="en-US" smtClean="0">
                <a:solidFill>
                  <a:srgbClr val="000000"/>
                </a:solidFill>
                <a:latin typeface="Times New Roman" panose="02020603050405020304" pitchFamily="18" charset="0"/>
              </a:rPr>
              <a:t>,</a:t>
            </a:r>
            <a:r>
              <a:rPr lang="en-US" altLang="en-US" smtClean="0">
                <a:solidFill>
                  <a:srgbClr val="000000"/>
                </a:solidFill>
                <a:latin typeface="Arial" panose="020B0604020202020204" pitchFamily="34" charset="0"/>
              </a:rPr>
              <a:t> </a:t>
            </a:r>
            <a:r>
              <a:rPr lang="en-US" altLang="en-US" smtClean="0">
                <a:solidFill>
                  <a:srgbClr val="000000"/>
                </a:solidFill>
                <a:latin typeface="Lucida Console" panose="020B0609040504020204" pitchFamily="49" charset="0"/>
              </a:rPr>
              <a:t>Visual</a:t>
            </a:r>
            <a:r>
              <a:rPr lang="en-US" altLang="en-US" smtClean="0">
                <a:solidFill>
                  <a:srgbClr val="000000"/>
                </a:solidFill>
                <a:latin typeface="Arial" panose="020B0604020202020204" pitchFamily="34" charset="0"/>
              </a:rPr>
              <a:t> </a:t>
            </a:r>
            <a:r>
              <a:rPr lang="en-US" altLang="en-US" smtClean="0">
                <a:solidFill>
                  <a:srgbClr val="000000"/>
                </a:solidFill>
                <a:latin typeface="Lucida Console" panose="020B0609040504020204" pitchFamily="49" charset="0"/>
              </a:rPr>
              <a:t>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Java</a:t>
            </a:r>
            <a:r>
              <a:rPr lang="en-US" altLang="en-US" smtClean="0">
                <a:solidFill>
                  <a:srgbClr val="000000"/>
                </a:solidFill>
                <a:latin typeface="Times New Roman" panose="02020603050405020304" pitchFamily="18" charset="0"/>
              </a:rPr>
              <a:t> and their </a:t>
            </a:r>
            <a:r>
              <a:rPr lang="en-US" altLang="en-US" smtClean="0">
                <a:solidFill>
                  <a:srgbClr val="000000"/>
                </a:solidFill>
                <a:latin typeface="Lucida Console" panose="020B0609040504020204" pitchFamily="49" charset="0"/>
              </a:rPr>
              <a:t>Value</a:t>
            </a:r>
            <a:r>
              <a:rPr lang="en-US" altLang="en-US" smtClean="0">
                <a:solidFill>
                  <a:srgbClr val="000000"/>
                </a:solidFill>
                <a:latin typeface="Times New Roman" panose="02020603050405020304" pitchFamily="18" charset="0"/>
              </a:rPr>
              <a:t> properties set to </a:t>
            </a:r>
            <a:r>
              <a:rPr lang="en-US" altLang="en-US" smtClean="0">
                <a:solidFill>
                  <a:srgbClr val="000000"/>
                </a:solidFill>
                <a:latin typeface="Lucida Console" panose="020B0609040504020204" pitchFamily="49" charset="0"/>
              </a:rPr>
              <a:t>0-13-340695-4</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0-13-337933-7</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0-13-299044-X</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0-13-337871-3</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0-13-294094-9</a:t>
            </a:r>
            <a:r>
              <a:rPr lang="en-US" altLang="en-US" smtClean="0">
                <a:solidFill>
                  <a:srgbClr val="000000"/>
                </a:solidFill>
                <a:latin typeface="Times New Roman" panose="02020603050405020304" pitchFamily="18" charset="0"/>
              </a:rPr>
              <a:t>, respectively.</a:t>
            </a:r>
          </a:p>
        </p:txBody>
      </p:sp>
      <p:sp>
        <p:nvSpPr>
          <p:cNvPr id="1802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79203"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submitButton</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Submit</a:t>
            </a:r>
            <a:r>
              <a:rPr lang="en-US" altLang="en-US" smtClean="0">
                <a:solidFill>
                  <a:srgbClr val="000000"/>
                </a:solidFill>
                <a:latin typeface="Times New Roman" panose="02020603050405020304" pitchFamily="18" charset="0"/>
              </a:rPr>
              <a:t>. In this example, we’ll handle this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Click</a:t>
            </a:r>
            <a:r>
              <a:rPr lang="en-US" altLang="en-US" smtClean="0">
                <a:solidFill>
                  <a:srgbClr val="000000"/>
                </a:solidFill>
                <a:latin typeface="Times New Roman" panose="02020603050405020304" pitchFamily="18" charset="0"/>
              </a:rPr>
              <a:t> event. You can create its event handler by double clicking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a:t>
            </a:r>
          </a:p>
        </p:txBody>
      </p:sp>
      <p:sp>
        <p:nvSpPr>
          <p:cNvPr id="1812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0227"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responseLabel</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"Welcome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 Sessions!"</a:t>
            </a:r>
            <a:r>
              <a:rPr lang="en-US" altLang="en-US" smtClean="0">
                <a:solidFill>
                  <a:srgbClr val="000000"/>
                </a:solidFill>
                <a:latin typeface="Times New Roman" panose="02020603050405020304" pitchFamily="18" charset="0"/>
              </a:rPr>
              <a:t>. This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should be placed immediately to the right of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so that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appears at the top of the page when we hide the preceding controls on the page. Reuse the CSS style you created in </a:t>
            </a:r>
            <a:r>
              <a:rPr lang="en-US" altLang="en-US" i="1" smtClean="0">
                <a:solidFill>
                  <a:srgbClr val="000000"/>
                </a:solidFill>
                <a:latin typeface="Times New Roman" panose="02020603050405020304" pitchFamily="18" charset="0"/>
              </a:rPr>
              <a:t>Step 1 </a:t>
            </a:r>
            <a:r>
              <a:rPr lang="en-US" altLang="en-US" smtClean="0">
                <a:solidFill>
                  <a:srgbClr val="000000"/>
                </a:solidFill>
                <a:latin typeface="Times New Roman" panose="02020603050405020304" pitchFamily="18" charset="0"/>
              </a:rPr>
              <a:t>by setting this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CssClass</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labelStyle</a:t>
            </a:r>
            <a:r>
              <a:rPr lang="en-US" altLang="en-US" smtClean="0">
                <a:solidFill>
                  <a:srgbClr val="000000"/>
                </a:solidFill>
                <a:latin typeface="Times New Roman" panose="02020603050405020304" pitchFamily="18" charset="0"/>
              </a:rPr>
              <a:t>.</a:t>
            </a:r>
          </a:p>
        </p:txBody>
      </p:sp>
      <p:sp>
        <p:nvSpPr>
          <p:cNvPr id="1822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1251"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Two more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with their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properties set to </a:t>
            </a:r>
            <a:r>
              <a:rPr lang="en-US" altLang="en-US" smtClean="0">
                <a:solidFill>
                  <a:srgbClr val="000000"/>
                </a:solidFill>
                <a:latin typeface="Lucida Console" panose="020B0609040504020204" pitchFamily="49" charset="0"/>
              </a:rPr>
              <a:t>idLabel</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timeoutLabel</a:t>
            </a:r>
            <a:r>
              <a:rPr lang="en-US" altLang="en-US" smtClean="0">
                <a:solidFill>
                  <a:srgbClr val="000000"/>
                </a:solidFill>
                <a:latin typeface="Times New Roman" panose="02020603050405020304" pitchFamily="18" charset="0"/>
              </a:rPr>
              <a:t>, respectively. Clear the text in each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property—you’ll set these programmatically with information about the current user’s session.</a:t>
            </a:r>
          </a:p>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HyperLink</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languageLink</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"Click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here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choose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another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language"</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NavigateUrl</a:t>
            </a:r>
            <a:r>
              <a:rPr lang="en-US" altLang="en-US" smtClean="0">
                <a:solidFill>
                  <a:srgbClr val="000000"/>
                </a:solidFill>
                <a:latin typeface="Times New Roman" panose="02020603050405020304" pitchFamily="18" charset="0"/>
              </a:rPr>
              <a:t> property by clicking the ellipsis next to the property in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 and selecting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from the </a:t>
            </a:r>
            <a:r>
              <a:rPr lang="en-US" altLang="en-US" smtClean="0">
                <a:solidFill>
                  <a:srgbClr val="000000"/>
                </a:solidFill>
                <a:latin typeface="Arial" panose="020B0604020202020204" pitchFamily="34" charset="0"/>
              </a:rPr>
              <a:t>Select URL</a:t>
            </a:r>
            <a:r>
              <a:rPr lang="en-US" altLang="en-US" smtClean="0">
                <a:solidFill>
                  <a:srgbClr val="000000"/>
                </a:solidFill>
                <a:latin typeface="Times New Roman" panose="02020603050405020304" pitchFamily="18" charset="0"/>
              </a:rPr>
              <a:t> dialog. </a:t>
            </a:r>
          </a:p>
        </p:txBody>
      </p:sp>
      <p:sp>
        <p:nvSpPr>
          <p:cNvPr id="1833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227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HyperLink</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recommendationsLink</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"Click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here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get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book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recommendations"</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NavigateUrl</a:t>
            </a:r>
            <a:r>
              <a:rPr lang="en-US" altLang="en-US" smtClean="0">
                <a:solidFill>
                  <a:srgbClr val="000000"/>
                </a:solidFill>
                <a:latin typeface="Times New Roman" panose="02020603050405020304" pitchFamily="18" charset="0"/>
              </a:rPr>
              <a:t> property by clicking the ellipsis next to the property in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 and selecting </a:t>
            </a:r>
            <a:r>
              <a:rPr lang="en-US" altLang="en-US" smtClean="0">
                <a:solidFill>
                  <a:srgbClr val="000000"/>
                </a:solidFill>
                <a:latin typeface="Lucida Console" panose="020B0609040504020204" pitchFamily="49" charset="0"/>
              </a:rPr>
              <a:t>Recommendations.aspx</a:t>
            </a:r>
            <a:r>
              <a:rPr lang="en-US" altLang="en-US" smtClean="0">
                <a:solidFill>
                  <a:srgbClr val="000000"/>
                </a:solidFill>
                <a:latin typeface="Times New Roman" panose="02020603050405020304" pitchFamily="18" charset="0"/>
              </a:rPr>
              <a:t> from the </a:t>
            </a:r>
            <a:r>
              <a:rPr lang="en-US" altLang="en-US" smtClean="0">
                <a:solidFill>
                  <a:srgbClr val="000000"/>
                </a:solidFill>
                <a:latin typeface="Arial" panose="020B0604020202020204" pitchFamily="34" charset="0"/>
              </a:rPr>
              <a:t>Select URL</a:t>
            </a:r>
            <a:r>
              <a:rPr lang="en-US" altLang="en-US" smtClean="0">
                <a:solidFill>
                  <a:srgbClr val="000000"/>
                </a:solidFill>
                <a:latin typeface="Times New Roman" panose="02020603050405020304" pitchFamily="18" charset="0"/>
              </a:rPr>
              <a:t> dialog. </a:t>
            </a:r>
          </a:p>
          <a:p>
            <a:pPr lvl="1" eaLnBrk="1" hangingPunct="1"/>
            <a:r>
              <a:rPr lang="en-US" altLang="en-US" smtClean="0">
                <a:solidFill>
                  <a:srgbClr val="000000"/>
                </a:solidFill>
                <a:latin typeface="Times New Roman" panose="02020603050405020304" pitchFamily="18" charset="0"/>
              </a:rPr>
              <a:t>Initially, the controls in </a:t>
            </a:r>
            <a:r>
              <a:rPr lang="en-US" altLang="en-US" i="1" smtClean="0">
                <a:solidFill>
                  <a:srgbClr val="000000"/>
                </a:solidFill>
                <a:latin typeface="Times New Roman" panose="02020603050405020304" pitchFamily="18" charset="0"/>
              </a:rPr>
              <a:t>Steps 4–7 </a:t>
            </a:r>
            <a:r>
              <a:rPr lang="en-US" altLang="en-US" smtClean="0">
                <a:solidFill>
                  <a:srgbClr val="000000"/>
                </a:solidFill>
                <a:latin typeface="Times New Roman" panose="02020603050405020304" pitchFamily="18" charset="0"/>
              </a:rPr>
              <a:t>will not be displayed, so set each control’s </a:t>
            </a:r>
            <a:r>
              <a:rPr lang="en-US" altLang="en-US" smtClean="0">
                <a:solidFill>
                  <a:srgbClr val="000000"/>
                </a:solidFill>
                <a:latin typeface="Lucida Console" panose="020B0609040504020204" pitchFamily="49" charset="0"/>
              </a:rPr>
              <a:t>Visible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false</a:t>
            </a:r>
            <a:r>
              <a:rPr lang="en-US" altLang="en-US" smtClean="0">
                <a:solidFill>
                  <a:srgbClr val="000000"/>
                </a:solidFill>
                <a:latin typeface="Times New Roman" panose="02020603050405020304" pitchFamily="18" charset="0"/>
              </a:rPr>
              <a:t>. </a:t>
            </a:r>
          </a:p>
        </p:txBody>
      </p:sp>
      <p:sp>
        <p:nvSpPr>
          <p:cNvPr id="1843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534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Lucida Console" pitchFamily="49" charset="0"/>
              </a:rPr>
              <a:t>Session</a:t>
            </a:r>
            <a:r>
              <a:rPr lang="en-US" sz="2400" b="1" i="1" dirty="0" smtClean="0">
                <a:solidFill>
                  <a:srgbClr val="000000"/>
                </a:solidFill>
                <a:latin typeface="Times New Roman" pitchFamily="18" charset="0"/>
              </a:rPr>
              <a:t> Property of a </a:t>
            </a:r>
            <a:r>
              <a:rPr lang="en-US" sz="2400" b="1" i="1" dirty="0" smtClean="0">
                <a:solidFill>
                  <a:srgbClr val="000000"/>
                </a:solidFill>
                <a:latin typeface="Lucida Console" pitchFamily="49" charset="0"/>
              </a:rPr>
              <a:t>Page</a:t>
            </a:r>
          </a:p>
          <a:p>
            <a:pPr eaLnBrk="1" hangingPunct="1">
              <a:defRPr/>
            </a:pPr>
            <a:r>
              <a:rPr lang="en-US" sz="2400" dirty="0" smtClean="0">
                <a:solidFill>
                  <a:srgbClr val="000000"/>
                </a:solidFill>
                <a:latin typeface="Times New Roman" pitchFamily="18" charset="0"/>
              </a:rPr>
              <a:t>Every ASP.NET Web app includes a user-specific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 which is accessible through property </a:t>
            </a:r>
            <a:r>
              <a:rPr lang="en-US" sz="2400" dirty="0" smtClean="0">
                <a:solidFill>
                  <a:srgbClr val="0000FF"/>
                </a:solidFill>
                <a:latin typeface="Lucida Console" pitchFamily="49" charset="0"/>
              </a:rPr>
              <a:t>Session</a:t>
            </a:r>
            <a:r>
              <a:rPr lang="en-US" sz="2400" dirty="0" smtClean="0">
                <a:solidFill>
                  <a:srgbClr val="000000"/>
                </a:solidFill>
                <a:latin typeface="Times New Roman" pitchFamily="18" charset="0"/>
              </a:rPr>
              <a:t> of class </a:t>
            </a:r>
            <a:r>
              <a:rPr lang="en-US" sz="2400" dirty="0" smtClean="0">
                <a:solidFill>
                  <a:srgbClr val="000000"/>
                </a:solidFill>
                <a:latin typeface="Lucida Console" pitchFamily="49" charset="0"/>
              </a:rPr>
              <a:t>Page</a:t>
            </a:r>
            <a:r>
              <a:rPr lang="en-US" sz="2400" dirty="0" smtClean="0">
                <a:solidFill>
                  <a:srgbClr val="000000"/>
                </a:solidFill>
                <a:latin typeface="Times New Roman" pitchFamily="18" charset="0"/>
              </a:rPr>
              <a:t>.</a:t>
            </a:r>
          </a:p>
          <a:p>
            <a:pPr eaLnBrk="1" hangingPunct="1">
              <a:defRPr/>
            </a:pPr>
            <a:r>
              <a:rPr lang="en-US" sz="2400" dirty="0" smtClean="0">
                <a:solidFill>
                  <a:srgbClr val="000000"/>
                </a:solidFill>
                <a:latin typeface="Times New Roman" pitchFamily="18" charset="0"/>
              </a:rPr>
              <a:t>Throughout this section, we use this property to manipulate the current user’s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a:t>
            </a:r>
          </a:p>
          <a:p>
            <a:pPr eaLnBrk="1" hangingPunct="1">
              <a:defRPr/>
            </a:pPr>
            <a:r>
              <a:rPr lang="en-US" sz="2400" dirty="0" smtClean="0">
                <a:solidFill>
                  <a:srgbClr val="000000"/>
                </a:solidFill>
                <a:latin typeface="Times New Roman" pitchFamily="18" charset="0"/>
              </a:rPr>
              <a:t>When the user first requests a page in a Web app, a unique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 is created by ASP.NET and assigned to the </a:t>
            </a:r>
            <a:r>
              <a:rPr lang="en-US" sz="2400" dirty="0" smtClean="0">
                <a:solidFill>
                  <a:srgbClr val="000000"/>
                </a:solidFill>
                <a:latin typeface="Lucida Console" pitchFamily="49" charset="0"/>
              </a:rPr>
              <a:t>Page</a:t>
            </a:r>
            <a:r>
              <a:rPr lang="en-US" sz="2400" dirty="0" smtClean="0">
                <a:solidFill>
                  <a:srgbClr val="000000"/>
                </a:solidFill>
                <a:latin typeface="Times New Roman" pitchFamily="18" charset="0"/>
              </a:rPr>
              <a:t>’s </a:t>
            </a:r>
            <a:r>
              <a:rPr lang="en-US" sz="2400" dirty="0" smtClean="0">
                <a:solidFill>
                  <a:srgbClr val="000000"/>
                </a:solidFill>
                <a:latin typeface="Lucida Console" pitchFamily="49" charset="0"/>
              </a:rPr>
              <a:t>Session</a:t>
            </a:r>
            <a:r>
              <a:rPr lang="en-US" sz="2400" dirty="0" smtClean="0">
                <a:solidFill>
                  <a:srgbClr val="000000"/>
                </a:solidFill>
                <a:latin typeface="Times New Roman" pitchFamily="18" charset="0"/>
              </a:rPr>
              <a:t> property. </a:t>
            </a:r>
          </a:p>
          <a:p>
            <a:pPr eaLnBrk="1" hangingPunct="1">
              <a:defRPr/>
            </a:pPr>
            <a:r>
              <a:rPr lang="en-US" sz="2400" dirty="0" smtClean="0">
                <a:solidFill>
                  <a:srgbClr val="000000"/>
                </a:solidFill>
                <a:latin typeface="Times New Roman" pitchFamily="18" charset="0"/>
              </a:rPr>
              <a:t>The same object is also available to the app’s other pages.</a:t>
            </a:r>
          </a:p>
        </p:txBody>
      </p:sp>
      <p:sp>
        <p:nvSpPr>
          <p:cNvPr id="1853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637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Code-Behind File for </a:t>
            </a:r>
            <a:r>
              <a:rPr lang="en-US" b="1" i="1" dirty="0" smtClean="0">
                <a:solidFill>
                  <a:srgbClr val="000000"/>
                </a:solidFill>
                <a:latin typeface="Lucida Console" pitchFamily="49" charset="0"/>
              </a:rPr>
              <a:t>Options.aspx</a:t>
            </a:r>
          </a:p>
          <a:p>
            <a:pPr eaLnBrk="1" hangingPunct="1">
              <a:defRPr/>
            </a:pPr>
            <a:r>
              <a:rPr lang="en-US" dirty="0" smtClean="0">
                <a:solidFill>
                  <a:srgbClr val="000000"/>
                </a:solidFill>
                <a:latin typeface="Times New Roman" pitchFamily="18" charset="0"/>
              </a:rPr>
              <a:t>Fig. 13.28 presents the code-behind file for the </a:t>
            </a:r>
            <a:r>
              <a:rPr lang="en-US" dirty="0" smtClean="0">
                <a:solidFill>
                  <a:srgbClr val="000000"/>
                </a:solidFill>
                <a:latin typeface="Lucida Console" pitchFamily="49" charset="0"/>
              </a:rPr>
              <a:t>Options.aspx</a:t>
            </a:r>
            <a:r>
              <a:rPr lang="en-US" dirty="0" smtClean="0">
                <a:solidFill>
                  <a:srgbClr val="000000"/>
                </a:solidFill>
                <a:latin typeface="Times New Roman" pitchFamily="18" charset="0"/>
              </a:rPr>
              <a:t> page.</a:t>
            </a:r>
          </a:p>
          <a:p>
            <a:pPr eaLnBrk="1" hangingPunct="1">
              <a:defRPr/>
            </a:pPr>
            <a:r>
              <a:rPr lang="en-US" dirty="0" smtClean="0">
                <a:solidFill>
                  <a:srgbClr val="000000"/>
                </a:solidFill>
                <a:latin typeface="Times New Roman" pitchFamily="18" charset="0"/>
              </a:rPr>
              <a:t>When this page is requested, the </a:t>
            </a:r>
            <a:r>
              <a:rPr lang="en-US" dirty="0" smtClean="0">
                <a:solidFill>
                  <a:srgbClr val="000000"/>
                </a:solidFill>
                <a:latin typeface="LucidaSansTypewriter" pitchFamily="49" charset="0"/>
              </a:rPr>
              <a:t>Page_Load</a:t>
            </a:r>
            <a:r>
              <a:rPr lang="en-US" dirty="0" smtClean="0">
                <a:solidFill>
                  <a:srgbClr val="000000"/>
                </a:solidFill>
                <a:latin typeface="Times New Roman" pitchFamily="18" charset="0"/>
              </a:rPr>
              <a:t> event handler (lines 9–40) executes before the response is sent to the client.</a:t>
            </a:r>
          </a:p>
          <a:p>
            <a:pPr eaLnBrk="1" hangingPunct="1">
              <a:defRPr/>
            </a:pPr>
            <a:r>
              <a:rPr lang="en-US" dirty="0" smtClean="0">
                <a:solidFill>
                  <a:srgbClr val="000000"/>
                </a:solidFill>
                <a:latin typeface="Times New Roman" pitchFamily="18" charset="0"/>
              </a:rPr>
              <a:t>Since the first request to a page is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a </a:t>
            </a:r>
            <a:r>
              <a:rPr lang="en-US" i="1" dirty="0" smtClean="0">
                <a:solidFill>
                  <a:srgbClr val="000000"/>
                </a:solidFill>
                <a:latin typeface="Times New Roman" pitchFamily="18" charset="0"/>
              </a:rPr>
              <a:t>postback</a:t>
            </a:r>
            <a:r>
              <a:rPr lang="en-US" dirty="0" smtClean="0">
                <a:solidFill>
                  <a:srgbClr val="000000"/>
                </a:solidFill>
                <a:latin typeface="Times New Roman" pitchFamily="18" charset="0"/>
              </a:rPr>
              <a:t>, the code in lines 15–38 </a:t>
            </a:r>
            <a:r>
              <a:rPr lang="en-US" i="1" dirty="0" smtClean="0">
                <a:solidFill>
                  <a:srgbClr val="000000"/>
                </a:solidFill>
                <a:latin typeface="Times New Roman" pitchFamily="18" charset="0"/>
              </a:rPr>
              <a:t>does not </a:t>
            </a:r>
            <a:r>
              <a:rPr lang="en-US" dirty="0" smtClean="0">
                <a:solidFill>
                  <a:srgbClr val="000000"/>
                </a:solidFill>
                <a:latin typeface="Times New Roman" pitchFamily="18" charset="0"/>
              </a:rPr>
              <a:t>execute the first time the page loads</a:t>
            </a:r>
            <a:r>
              <a:rPr lang="en-US" i="1" dirty="0" smtClean="0">
                <a:solidFill>
                  <a:srgbClr val="000000"/>
                </a:solidFill>
                <a:latin typeface="Times New Roman" pitchFamily="18" charset="0"/>
              </a:rPr>
              <a:t>. </a:t>
            </a:r>
          </a:p>
        </p:txBody>
      </p:sp>
      <p:sp>
        <p:nvSpPr>
          <p:cNvPr id="1863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739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Postback Processing</a:t>
            </a:r>
          </a:p>
          <a:p>
            <a:pPr eaLnBrk="1" hangingPunct="1">
              <a:defRPr/>
            </a:pPr>
            <a:r>
              <a:rPr lang="en-US" sz="2400" dirty="0" smtClean="0">
                <a:solidFill>
                  <a:srgbClr val="000000"/>
                </a:solidFill>
                <a:latin typeface="Times New Roman" pitchFamily="18" charset="0"/>
              </a:rPr>
              <a:t>When the user presses </a:t>
            </a:r>
            <a:r>
              <a:rPr lang="en-US" sz="2400" dirty="0" smtClean="0">
                <a:solidFill>
                  <a:srgbClr val="000000"/>
                </a:solidFill>
                <a:latin typeface="Arial" pitchFamily="34" charset="0"/>
              </a:rPr>
              <a:t>Submit</a:t>
            </a:r>
            <a:r>
              <a:rPr lang="en-US" sz="2400" dirty="0" smtClean="0">
                <a:solidFill>
                  <a:srgbClr val="000000"/>
                </a:solidFill>
                <a:latin typeface="Times New Roman" pitchFamily="18" charset="0"/>
              </a:rPr>
              <a:t>, a postback occurs.</a:t>
            </a:r>
          </a:p>
          <a:p>
            <a:pPr eaLnBrk="1" hangingPunct="1">
              <a:defRPr/>
            </a:pPr>
            <a:r>
              <a:rPr lang="en-US" sz="2400" dirty="0" smtClean="0">
                <a:solidFill>
                  <a:srgbClr val="000000"/>
                </a:solidFill>
                <a:latin typeface="Times New Roman" pitchFamily="18" charset="0"/>
              </a:rPr>
              <a:t>The form is submitted to the server and </a:t>
            </a:r>
            <a:r>
              <a:rPr lang="en-US" sz="2400" dirty="0" smtClean="0">
                <a:solidFill>
                  <a:srgbClr val="000000"/>
                </a:solidFill>
                <a:latin typeface="LucidaSansTypewriter" pitchFamily="49" charset="0"/>
              </a:rPr>
              <a:t>Page_Load</a:t>
            </a:r>
            <a:r>
              <a:rPr lang="en-US" sz="2400" dirty="0" smtClean="0">
                <a:solidFill>
                  <a:srgbClr val="000000"/>
                </a:solidFill>
                <a:latin typeface="Times New Roman" pitchFamily="18" charset="0"/>
              </a:rPr>
              <a:t> executes.</a:t>
            </a:r>
          </a:p>
          <a:p>
            <a:pPr eaLnBrk="1" hangingPunct="1">
              <a:defRPr/>
            </a:pPr>
            <a:r>
              <a:rPr lang="en-US" sz="2400" dirty="0" smtClean="0">
                <a:solidFill>
                  <a:srgbClr val="000000"/>
                </a:solidFill>
                <a:latin typeface="Times New Roman" pitchFamily="18" charset="0"/>
              </a:rPr>
              <a:t>Lines 15–19 display the controls shown in Fig. 13.27(b) and lines 22–24 hide the controls shown in Fig. 13.27(a).</a:t>
            </a:r>
          </a:p>
          <a:p>
            <a:pPr eaLnBrk="1" hangingPunct="1">
              <a:defRPr/>
            </a:pPr>
            <a:r>
              <a:rPr lang="en-US" sz="2400" dirty="0" smtClean="0">
                <a:solidFill>
                  <a:srgbClr val="000000"/>
                </a:solidFill>
                <a:latin typeface="Times New Roman" pitchFamily="18" charset="0"/>
              </a:rPr>
              <a:t>Next, lines 27–32 ensure that the user selected a language and, if so, display a message in the </a:t>
            </a:r>
            <a:r>
              <a:rPr lang="en-US" sz="2400" dirty="0" smtClean="0">
                <a:solidFill>
                  <a:srgbClr val="000000"/>
                </a:solidFill>
                <a:latin typeface="Lucida Console" pitchFamily="49" charset="0"/>
              </a:rPr>
              <a:t>responseLabel</a:t>
            </a:r>
            <a:r>
              <a:rPr lang="en-US" sz="2400" dirty="0" smtClean="0">
                <a:solidFill>
                  <a:srgbClr val="000000"/>
                </a:solidFill>
                <a:latin typeface="Times New Roman" pitchFamily="18" charset="0"/>
              </a:rPr>
              <a:t> indicating the selection.</a:t>
            </a:r>
          </a:p>
          <a:p>
            <a:pPr eaLnBrk="1" hangingPunct="1">
              <a:defRPr/>
            </a:pPr>
            <a:r>
              <a:rPr lang="en-US" sz="2400" dirty="0" smtClean="0">
                <a:solidFill>
                  <a:srgbClr val="000000"/>
                </a:solidFill>
                <a:latin typeface="Times New Roman" pitchFamily="18" charset="0"/>
              </a:rPr>
              <a:t>Otherwise, the message </a:t>
            </a:r>
            <a:r>
              <a:rPr lang="en-US" sz="2400" dirty="0" smtClean="0">
                <a:solidFill>
                  <a:srgbClr val="000000"/>
                </a:solidFill>
                <a:latin typeface="Lucida Console" pitchFamily="49" charset="0"/>
              </a:rPr>
              <a:t>"You</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did</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not</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select</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a</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language"</a:t>
            </a:r>
            <a:r>
              <a:rPr lang="en-US" sz="2400" dirty="0" smtClean="0">
                <a:solidFill>
                  <a:srgbClr val="000000"/>
                </a:solidFill>
                <a:latin typeface="Times New Roman" pitchFamily="18" charset="0"/>
              </a:rPr>
              <a:t> is displayed.</a:t>
            </a:r>
          </a:p>
        </p:txBody>
      </p:sp>
      <p:sp>
        <p:nvSpPr>
          <p:cNvPr id="1873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vbhtp6_13_ASP.NET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1" descr="vbhtp6_13_ASP.NET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1" descr="vbhtp6_13_ASP.NET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1" descr="vbhtp6_13_ASP.NET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89443"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The ASP.NET app contains information about the </a:t>
            </a:r>
            <a:r>
              <a:rPr lang="en-US" altLang="en-US" sz="2500" smtClean="0">
                <a:solidFill>
                  <a:srgbClr val="000000"/>
                </a:solidFill>
                <a:latin typeface="Lucida Console" panose="020B0609040504020204" pitchFamily="49" charset="0"/>
              </a:rPr>
              <a:t>HttpSessionState</a:t>
            </a:r>
            <a:r>
              <a:rPr lang="en-US" altLang="en-US" sz="2500" smtClean="0">
                <a:solidFill>
                  <a:srgbClr val="000000"/>
                </a:solidFill>
                <a:latin typeface="Times New Roman" panose="02020603050405020304" pitchFamily="18" charset="0"/>
              </a:rPr>
              <a:t> object (property </a:t>
            </a:r>
            <a:r>
              <a:rPr lang="en-US" altLang="en-US" sz="2500" smtClean="0">
                <a:solidFill>
                  <a:srgbClr val="000000"/>
                </a:solidFill>
                <a:latin typeface="Lucida Console" panose="020B0609040504020204" pitchFamily="49" charset="0"/>
              </a:rPr>
              <a:t>Session</a:t>
            </a:r>
            <a:r>
              <a:rPr lang="en-US" altLang="en-US" sz="2500" smtClean="0">
                <a:solidFill>
                  <a:srgbClr val="000000"/>
                </a:solidFill>
                <a:latin typeface="Times New Roman" panose="02020603050405020304" pitchFamily="18" charset="0"/>
              </a:rPr>
              <a:t> of the </a:t>
            </a:r>
            <a:r>
              <a:rPr lang="en-US" altLang="en-US" sz="2500" smtClean="0">
                <a:solidFill>
                  <a:srgbClr val="000000"/>
                </a:solidFill>
                <a:latin typeface="Lucida Console" panose="020B0609040504020204" pitchFamily="49" charset="0"/>
              </a:rPr>
              <a:t>Page</a:t>
            </a:r>
            <a:r>
              <a:rPr lang="en-US" altLang="en-US" sz="2500" smtClean="0">
                <a:solidFill>
                  <a:srgbClr val="000000"/>
                </a:solidFill>
                <a:latin typeface="Times New Roman" panose="02020603050405020304" pitchFamily="18" charset="0"/>
              </a:rPr>
              <a:t> object) for the current client.</a:t>
            </a:r>
          </a:p>
          <a:p>
            <a:pPr eaLnBrk="1" hangingPunct="1">
              <a:lnSpc>
                <a:spcPct val="80000"/>
              </a:lnSpc>
            </a:pPr>
            <a:r>
              <a:rPr lang="en-US" altLang="en-US" sz="2500" smtClean="0">
                <a:solidFill>
                  <a:srgbClr val="000000"/>
                </a:solidFill>
                <a:latin typeface="Times New Roman" panose="02020603050405020304" pitchFamily="18" charset="0"/>
              </a:rPr>
              <a:t>The object’s </a:t>
            </a:r>
            <a:r>
              <a:rPr lang="en-US" altLang="en-US" sz="2500" smtClean="0">
                <a:solidFill>
                  <a:srgbClr val="0000FF"/>
                </a:solidFill>
                <a:latin typeface="Lucida Console" panose="020B0609040504020204" pitchFamily="49" charset="0"/>
              </a:rPr>
              <a:t>SessionID</a:t>
            </a:r>
            <a:r>
              <a:rPr lang="en-US" altLang="en-US" sz="2500" smtClean="0">
                <a:solidFill>
                  <a:srgbClr val="000000"/>
                </a:solidFill>
                <a:latin typeface="Times New Roman" panose="02020603050405020304" pitchFamily="18" charset="0"/>
              </a:rPr>
              <a:t> property (displayed in line 35) contains the </a:t>
            </a:r>
            <a:r>
              <a:rPr lang="en-US" altLang="en-US" sz="2500" smtClean="0">
                <a:solidFill>
                  <a:srgbClr val="0000FF"/>
                </a:solidFill>
                <a:latin typeface="Times New Roman" panose="02020603050405020304" pitchFamily="18" charset="0"/>
              </a:rPr>
              <a:t>unique session ID</a:t>
            </a:r>
            <a:r>
              <a:rPr lang="en-US" altLang="en-US" sz="2500" smtClean="0">
                <a:solidFill>
                  <a:srgbClr val="000000"/>
                </a:solidFill>
                <a:latin typeface="Times New Roman" panose="02020603050405020304" pitchFamily="18" charset="0"/>
              </a:rPr>
              <a:t>—a sequence of random letters and numbers.</a:t>
            </a:r>
          </a:p>
          <a:p>
            <a:pPr eaLnBrk="1" hangingPunct="1">
              <a:lnSpc>
                <a:spcPct val="80000"/>
              </a:lnSpc>
            </a:pPr>
            <a:r>
              <a:rPr lang="en-US" altLang="en-US" sz="2500" smtClean="0">
                <a:solidFill>
                  <a:srgbClr val="000000"/>
                </a:solidFill>
                <a:latin typeface="Times New Roman" panose="02020603050405020304" pitchFamily="18" charset="0"/>
              </a:rPr>
              <a:t>The first time a client connects to the web server, a unique session ID is created for that client and a temporary cookie is written to the client so the server can identify the client on subsequent requests.</a:t>
            </a:r>
          </a:p>
          <a:p>
            <a:pPr eaLnBrk="1" hangingPunct="1">
              <a:lnSpc>
                <a:spcPct val="80000"/>
              </a:lnSpc>
            </a:pPr>
            <a:r>
              <a:rPr lang="en-US" altLang="en-US" sz="2500" smtClean="0">
                <a:solidFill>
                  <a:srgbClr val="000000"/>
                </a:solidFill>
                <a:latin typeface="Times New Roman" panose="02020603050405020304" pitchFamily="18" charset="0"/>
              </a:rPr>
              <a:t>When the client makes additional requests, the client’s session ID from that temporary cookie is compared with the session IDs stored in the web server’s memory to retrieve the client’s </a:t>
            </a:r>
            <a:r>
              <a:rPr lang="en-US" altLang="en-US" sz="2500" smtClean="0">
                <a:solidFill>
                  <a:srgbClr val="000000"/>
                </a:solidFill>
                <a:latin typeface="Lucida Console" panose="020B0609040504020204" pitchFamily="49" charset="0"/>
              </a:rPr>
              <a:t>HttpSessionState</a:t>
            </a:r>
            <a:r>
              <a:rPr lang="en-US" altLang="en-US" sz="2500" smtClean="0">
                <a:solidFill>
                  <a:srgbClr val="000000"/>
                </a:solidFill>
                <a:latin typeface="Times New Roman" panose="02020603050405020304" pitchFamily="18" charset="0"/>
              </a:rPr>
              <a:t> object.</a:t>
            </a:r>
          </a:p>
        </p:txBody>
      </p:sp>
      <p:sp>
        <p:nvSpPr>
          <p:cNvPr id="1914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90467" name="Text Placeholder 2"/>
          <p:cNvSpPr>
            <a:spLocks noGrp="1"/>
          </p:cNvSpPr>
          <p:nvPr>
            <p:ph type="body" idx="1"/>
          </p:nvPr>
        </p:nvSpPr>
        <p:spPr/>
        <p:txBody>
          <a:bodyPr/>
          <a:lstStyle/>
          <a:p>
            <a:pPr eaLnBrk="1" hangingPunct="1"/>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property </a:t>
            </a:r>
            <a:r>
              <a:rPr lang="en-US" altLang="en-US" smtClean="0">
                <a:solidFill>
                  <a:srgbClr val="0000FF"/>
                </a:solidFill>
                <a:latin typeface="Lucida Console" panose="020B0609040504020204" pitchFamily="49" charset="0"/>
              </a:rPr>
              <a:t>Timeout</a:t>
            </a:r>
            <a:r>
              <a:rPr lang="en-US" altLang="en-US" smtClean="0">
                <a:solidFill>
                  <a:srgbClr val="000000"/>
                </a:solidFill>
                <a:latin typeface="Times New Roman" panose="02020603050405020304" pitchFamily="18" charset="0"/>
              </a:rPr>
              <a:t> (displayed in line 38) specifies the maximum amount of time that an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can be inactive before it’s discarded.</a:t>
            </a:r>
          </a:p>
          <a:p>
            <a:pPr eaLnBrk="1" hangingPunct="1"/>
            <a:r>
              <a:rPr lang="en-US" altLang="en-US" smtClean="0">
                <a:solidFill>
                  <a:srgbClr val="000000"/>
                </a:solidFill>
                <a:latin typeface="Times New Roman" panose="02020603050405020304" pitchFamily="18" charset="0"/>
              </a:rPr>
              <a:t>By default, if the user does not interact with this web app for 20 minutes, the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is discarded by the server and a new one will be created if the user interacts with the app again.</a:t>
            </a:r>
          </a:p>
          <a:p>
            <a:pPr eaLnBrk="1" hangingPunct="1"/>
            <a:r>
              <a:rPr lang="en-US" altLang="en-US" smtClean="0">
                <a:solidFill>
                  <a:srgbClr val="000000"/>
                </a:solidFill>
                <a:latin typeface="Times New Roman" panose="02020603050405020304" pitchFamily="18" charset="0"/>
              </a:rPr>
              <a:t>Figure 13.29 lists some common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properties.</a:t>
            </a:r>
          </a:p>
        </p:txBody>
      </p:sp>
      <p:sp>
        <p:nvSpPr>
          <p:cNvPr id="1925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 descr="vbhtp6_13_ASP.NET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9456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Method </a:t>
            </a:r>
            <a:r>
              <a:rPr lang="en-US" b="1" i="1" dirty="0" smtClean="0">
                <a:solidFill>
                  <a:srgbClr val="000000"/>
                </a:solidFill>
                <a:latin typeface="Lucida Console" pitchFamily="49" charset="0"/>
              </a:rPr>
              <a:t>submitButton_Click</a:t>
            </a:r>
          </a:p>
          <a:p>
            <a:pPr eaLnBrk="1" hangingPunct="1">
              <a:defRPr/>
            </a:pPr>
            <a:r>
              <a:rPr lang="en-US" sz="2400" dirty="0" smtClean="0">
                <a:solidFill>
                  <a:srgbClr val="000000"/>
                </a:solidFill>
                <a:latin typeface="Times New Roman" pitchFamily="18" charset="0"/>
              </a:rPr>
              <a:t>We store the user’s selection in an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 when the user clicks the </a:t>
            </a:r>
            <a:r>
              <a:rPr lang="en-US" sz="2400" dirty="0" smtClean="0">
                <a:solidFill>
                  <a:srgbClr val="000000"/>
                </a:solidFill>
                <a:latin typeface="Arial" pitchFamily="34" charset="0"/>
              </a:rPr>
              <a:t>Submit</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Button</a:t>
            </a:r>
            <a:r>
              <a:rPr lang="en-US" sz="2400" dirty="0" smtClean="0">
                <a:solidFill>
                  <a:srgbClr val="000000"/>
                </a:solidFill>
                <a:latin typeface="Times New Roman" pitchFamily="18" charset="0"/>
              </a:rPr>
              <a:t>.</a:t>
            </a:r>
          </a:p>
          <a:p>
            <a:pPr eaLnBrk="1" hangingPunct="1">
              <a:defRPr/>
            </a:pPr>
            <a:r>
              <a:rPr lang="en-US" sz="2400" dirty="0" smtClean="0">
                <a:solidFill>
                  <a:srgbClr val="000000"/>
                </a:solidFill>
                <a:latin typeface="Times New Roman" pitchFamily="18" charset="0"/>
              </a:rPr>
              <a:t>The </a:t>
            </a:r>
            <a:r>
              <a:rPr lang="en-US" sz="2400" dirty="0" smtClean="0">
                <a:solidFill>
                  <a:srgbClr val="000000"/>
                </a:solidFill>
                <a:latin typeface="Lucida Console" pitchFamily="49" charset="0"/>
              </a:rPr>
              <a:t>submitButton_Click</a:t>
            </a:r>
            <a:r>
              <a:rPr lang="en-US" sz="2400" dirty="0" smtClean="0">
                <a:solidFill>
                  <a:srgbClr val="000000"/>
                </a:solidFill>
                <a:latin typeface="Times New Roman" pitchFamily="18" charset="0"/>
              </a:rPr>
              <a:t> event handler (lines 43–52) adds a key-value pair to the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 for the current user, specifying the language chosen and the ISBN number for a book on that language.</a:t>
            </a:r>
          </a:p>
          <a:p>
            <a:pPr eaLnBrk="1" hangingPunct="1">
              <a:defRPr/>
            </a:pPr>
            <a:r>
              <a:rPr lang="en-US" sz="2400" dirty="0" smtClean="0">
                <a:solidFill>
                  <a:srgbClr val="000000"/>
                </a:solidFill>
                <a:latin typeface="Times New Roman" pitchFamily="18" charset="0"/>
              </a:rPr>
              <a:t>The </a:t>
            </a:r>
            <a:r>
              <a:rPr lang="en-US" sz="2400" dirty="0" smtClean="0">
                <a:solidFill>
                  <a:srgbClr val="000000"/>
                </a:solidFill>
                <a:latin typeface="Lucida Console" pitchFamily="49" charset="0"/>
              </a:rPr>
              <a:t>HttpSessionState</a:t>
            </a:r>
            <a:r>
              <a:rPr lang="en-US" sz="2400" dirty="0" smtClean="0">
                <a:solidFill>
                  <a:srgbClr val="000000"/>
                </a:solidFill>
                <a:latin typeface="Times New Roman" pitchFamily="18" charset="0"/>
              </a:rPr>
              <a:t> object is a dictionary—a data structure that stores </a:t>
            </a:r>
            <a:r>
              <a:rPr lang="en-US" sz="2400" dirty="0" smtClean="0">
                <a:solidFill>
                  <a:srgbClr val="0000FF"/>
                </a:solidFill>
                <a:latin typeface="Times New Roman" pitchFamily="18" charset="0"/>
              </a:rPr>
              <a:t>key-value pairs</a:t>
            </a:r>
            <a:r>
              <a:rPr lang="en-US" sz="2400" dirty="0" smtClean="0">
                <a:solidFill>
                  <a:srgbClr val="000000"/>
                </a:solidFill>
                <a:latin typeface="Times New Roman" pitchFamily="18" charset="0"/>
              </a:rPr>
              <a:t>.</a:t>
            </a:r>
          </a:p>
        </p:txBody>
      </p:sp>
      <p:sp>
        <p:nvSpPr>
          <p:cNvPr id="1945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935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program uses the key to store and retrieve the associated value in the dictionary.</a:t>
            </a:r>
          </a:p>
          <a:p>
            <a:pPr eaLnBrk="1" hangingPunct="1"/>
            <a:r>
              <a:rPr lang="en-US" altLang="en-US" smtClean="0">
                <a:solidFill>
                  <a:srgbClr val="000000"/>
                </a:solidFill>
                <a:latin typeface="Times New Roman" panose="02020603050405020304" pitchFamily="18" charset="0"/>
              </a:rPr>
              <a:t>The key-value pairs in an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are often referred to as </a:t>
            </a:r>
            <a:r>
              <a:rPr lang="en-US" altLang="en-US" smtClean="0">
                <a:solidFill>
                  <a:srgbClr val="0000FF"/>
                </a:solidFill>
                <a:latin typeface="Times New Roman" panose="02020603050405020304" pitchFamily="18" charset="0"/>
              </a:rPr>
              <a:t>session items</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They’re placed in an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by calling its </a:t>
            </a:r>
            <a:r>
              <a:rPr lang="en-US" altLang="en-US" smtClean="0">
                <a:solidFill>
                  <a:srgbClr val="0000FF"/>
                </a:solidFill>
                <a:latin typeface="Lucida Console" panose="020B0609040504020204" pitchFamily="49" charset="0"/>
              </a:rPr>
              <a:t>Add</a:t>
            </a:r>
            <a:r>
              <a:rPr lang="en-US" altLang="en-US" smtClean="0">
                <a:solidFill>
                  <a:srgbClr val="000000"/>
                </a:solidFill>
                <a:latin typeface="Times New Roman" panose="02020603050405020304" pitchFamily="18" charset="0"/>
              </a:rPr>
              <a:t> method.</a:t>
            </a:r>
          </a:p>
        </p:txBody>
      </p:sp>
      <p:sp>
        <p:nvSpPr>
          <p:cNvPr id="1955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9456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the user made a selection (line 47), lines 49–50 get the selection and its corresponding value from the </a:t>
            </a:r>
            <a:r>
              <a:rPr lang="en-US" altLang="en-US" smtClean="0">
                <a:solidFill>
                  <a:srgbClr val="000000"/>
                </a:solidFill>
                <a:latin typeface="Lucida Console" panose="020B0609040504020204" pitchFamily="49" charset="0"/>
              </a:rPr>
              <a:t>languageList</a:t>
            </a:r>
            <a:r>
              <a:rPr lang="en-US" altLang="en-US" smtClean="0">
                <a:solidFill>
                  <a:srgbClr val="000000"/>
                </a:solidFill>
                <a:latin typeface="Times New Roman" panose="02020603050405020304" pitchFamily="18" charset="0"/>
              </a:rPr>
              <a:t> by accessing its </a:t>
            </a:r>
            <a:r>
              <a:rPr lang="en-US" altLang="en-US" smtClean="0">
                <a:solidFill>
                  <a:srgbClr val="000000"/>
                </a:solidFill>
                <a:latin typeface="Lucida Console" panose="020B0609040504020204" pitchFamily="49" charset="0"/>
              </a:rPr>
              <a:t>SelectedItem</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Value</a:t>
            </a:r>
            <a:r>
              <a:rPr lang="en-US" altLang="en-US" smtClean="0">
                <a:solidFill>
                  <a:srgbClr val="000000"/>
                </a:solidFill>
                <a:latin typeface="Times New Roman" panose="02020603050405020304" pitchFamily="18" charset="0"/>
              </a:rPr>
              <a:t> properties, respectively, then call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method </a:t>
            </a:r>
            <a:r>
              <a:rPr lang="en-US" altLang="en-US" smtClean="0">
                <a:solidFill>
                  <a:srgbClr val="000000"/>
                </a:solidFill>
                <a:latin typeface="Lucida Console" panose="020B0609040504020204" pitchFamily="49" charset="0"/>
              </a:rPr>
              <a:t>Add</a:t>
            </a:r>
            <a:r>
              <a:rPr lang="en-US" altLang="en-US" smtClean="0">
                <a:solidFill>
                  <a:srgbClr val="000000"/>
                </a:solidFill>
                <a:latin typeface="Times New Roman" panose="02020603050405020304" pitchFamily="18" charset="0"/>
              </a:rPr>
              <a:t> to add this name-value pair as a session item in the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a:t>
            </a:r>
            <a:r>
              <a:rPr lang="en-US" altLang="en-US" smtClean="0">
                <a:solidFill>
                  <a:srgbClr val="000000"/>
                </a:solidFill>
                <a:latin typeface="Lucida Console" panose="020B0609040504020204" pitchFamily="49" charset="0"/>
              </a:rPr>
              <a:t>Session</a:t>
            </a:r>
            <a:r>
              <a:rPr lang="en-US" altLang="en-US" smtClean="0">
                <a:solidFill>
                  <a:srgbClr val="000000"/>
                </a:solidFill>
                <a:latin typeface="Times New Roman" panose="02020603050405020304" pitchFamily="18" charset="0"/>
              </a:rPr>
              <a:t>).</a:t>
            </a:r>
          </a:p>
        </p:txBody>
      </p:sp>
      <p:sp>
        <p:nvSpPr>
          <p:cNvPr id="1966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13.7.3 </a:t>
            </a:r>
            <a:r>
              <a:rPr lang="en-US" dirty="0">
                <a:solidFill>
                  <a:srgbClr val="33B38C"/>
                </a:solidFill>
                <a:latin typeface="Lucida Console"/>
              </a:rPr>
              <a:t>Options.aspx</a:t>
            </a:r>
            <a:r>
              <a:rPr lang="en-US" dirty="0">
                <a:solidFill>
                  <a:srgbClr val="33B38C"/>
                </a:solidFill>
                <a:latin typeface="Goudy Sans Medium"/>
              </a:rPr>
              <a:t>: Selecting a Programming Language (cont.)</a:t>
            </a:r>
            <a:endParaRPr lang="en-US" dirty="0" smtClean="0">
              <a:solidFill>
                <a:srgbClr val="33B38C"/>
              </a:solidFill>
              <a:latin typeface="Goudy Sans Medium"/>
            </a:endParaRPr>
          </a:p>
        </p:txBody>
      </p:sp>
      <p:sp>
        <p:nvSpPr>
          <p:cNvPr id="19558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the app adds a session item that has the same name as an item previously stored in the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the session item is replaced—session item names </a:t>
            </a:r>
            <a:r>
              <a:rPr lang="en-US" altLang="en-US" i="1" smtClean="0">
                <a:solidFill>
                  <a:srgbClr val="000000"/>
                </a:solidFill>
                <a:latin typeface="Times New Roman" panose="02020603050405020304" pitchFamily="18" charset="0"/>
              </a:rPr>
              <a:t>must</a:t>
            </a:r>
            <a:r>
              <a:rPr lang="en-US" altLang="en-US" smtClean="0">
                <a:solidFill>
                  <a:srgbClr val="000000"/>
                </a:solidFill>
                <a:latin typeface="Times New Roman" panose="02020603050405020304" pitchFamily="18" charset="0"/>
              </a:rPr>
              <a:t> be unique</a:t>
            </a:r>
            <a:r>
              <a:rPr lang="en-US" altLang="en-US" i="1"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Another common syntax for placing a session item in the </a:t>
            </a:r>
            <a:r>
              <a:rPr lang="en-US" altLang="en-US" smtClean="0">
                <a:solidFill>
                  <a:srgbClr val="000000"/>
                </a:solidFill>
                <a:latin typeface="Lucida Console" panose="020B0609040504020204" pitchFamily="49" charset="0"/>
              </a:rPr>
              <a:t>HttpSessionState</a:t>
            </a:r>
            <a:r>
              <a:rPr lang="en-US" altLang="en-US" smtClean="0">
                <a:solidFill>
                  <a:srgbClr val="000000"/>
                </a:solidFill>
                <a:latin typeface="Times New Roman" panose="02020603050405020304" pitchFamily="18" charset="0"/>
              </a:rPr>
              <a:t> object is </a:t>
            </a:r>
            <a:r>
              <a:rPr lang="en-US" altLang="en-US" smtClean="0">
                <a:solidFill>
                  <a:srgbClr val="000000"/>
                </a:solidFill>
                <a:latin typeface="Lucida Console" panose="020B0609040504020204" pitchFamily="49" charset="0"/>
              </a:rPr>
              <a:t>Session(</a:t>
            </a:r>
            <a:r>
              <a:rPr lang="en-US" altLang="en-US" i="1" smtClean="0">
                <a:solidFill>
                  <a:srgbClr val="000000"/>
                </a:solidFill>
                <a:latin typeface="Times New Roman" panose="02020603050405020304" pitchFamily="18" charset="0"/>
              </a:rPr>
              <a:t>Name</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Value.</a:t>
            </a:r>
          </a:p>
          <a:p>
            <a:pPr eaLnBrk="1" hangingPunct="1"/>
            <a:r>
              <a:rPr lang="en-US" altLang="en-US" smtClean="0">
                <a:solidFill>
                  <a:srgbClr val="000000"/>
                </a:solidFill>
                <a:latin typeface="Times New Roman" panose="02020603050405020304" pitchFamily="18" charset="0"/>
              </a:rPr>
              <a:t>For example, we could have replaced lines 49–50 with </a:t>
            </a:r>
          </a:p>
          <a:p>
            <a:pPr lvl="2" eaLnBrk="1" hangingPunct="1">
              <a:buFont typeface="Wingdings 2" panose="05020102010507070707" pitchFamily="18" charset="2"/>
              <a:buNone/>
            </a:pPr>
            <a:r>
              <a:rPr lang="en-US" altLang="en-US" smtClean="0">
                <a:solidFill>
                  <a:srgbClr val="000000"/>
                </a:solidFill>
                <a:latin typeface="Lucida Console" panose="020B0609040504020204" pitchFamily="49" charset="0"/>
              </a:rPr>
              <a:t>	Session(languageList.SelectedItem.Text) = </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   languageList.SelectedItem.Value </a:t>
            </a:r>
          </a:p>
        </p:txBody>
      </p:sp>
      <p:sp>
        <p:nvSpPr>
          <p:cNvPr id="1976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13.3  Multitier App Architecture</a:t>
            </a:r>
          </a:p>
        </p:txBody>
      </p:sp>
      <p:sp>
        <p:nvSpPr>
          <p:cNvPr id="2867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Web-based apps are </a:t>
            </a:r>
            <a:r>
              <a:rPr lang="en-US" altLang="en-US" smtClean="0">
                <a:solidFill>
                  <a:srgbClr val="0000FF"/>
                </a:solidFill>
                <a:latin typeface="Times New Roman" panose="02020603050405020304" pitchFamily="18" charset="0"/>
              </a:rPr>
              <a:t>multitier apps</a:t>
            </a:r>
            <a:r>
              <a:rPr lang="en-US" altLang="en-US" smtClean="0">
                <a:solidFill>
                  <a:srgbClr val="000000"/>
                </a:solidFill>
                <a:latin typeface="Times New Roman" panose="02020603050405020304" pitchFamily="18" charset="0"/>
              </a:rPr>
              <a:t> (sometimes referred to as </a:t>
            </a:r>
            <a:r>
              <a:rPr lang="en-US" altLang="en-US" b="1" i="1" smtClean="0">
                <a:solidFill>
                  <a:srgbClr val="3380E6"/>
                </a:solidFill>
                <a:latin typeface="Times New Roman" panose="02020603050405020304" pitchFamily="18" charset="0"/>
              </a:rPr>
              <a:t>n</a:t>
            </a:r>
            <a:r>
              <a:rPr lang="en-US" altLang="en-US" b="1" i="1" smtClean="0">
                <a:solidFill>
                  <a:srgbClr val="0000FF"/>
                </a:solidFill>
                <a:latin typeface="Times New Roman" panose="02020603050405020304" pitchFamily="18" charset="0"/>
              </a:rPr>
              <a:t>-tier apps</a:t>
            </a:r>
            <a:r>
              <a:rPr lang="en-US" altLang="en-US" b="1" i="1"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Multitier apps divide functionality into separate </a:t>
            </a:r>
            <a:r>
              <a:rPr lang="en-US" altLang="en-US" smtClean="0">
                <a:solidFill>
                  <a:srgbClr val="0000FF"/>
                </a:solidFill>
                <a:latin typeface="Times New Roman" panose="02020603050405020304" pitchFamily="18" charset="0"/>
              </a:rPr>
              <a:t>tiers</a:t>
            </a:r>
            <a:r>
              <a:rPr lang="en-US" altLang="en-US" smtClean="0">
                <a:solidFill>
                  <a:srgbClr val="000000"/>
                </a:solidFill>
                <a:latin typeface="Times New Roman" panose="02020603050405020304" pitchFamily="18" charset="0"/>
              </a:rPr>
              <a:t> (that is, logical groupings of functionality).</a:t>
            </a:r>
          </a:p>
          <a:p>
            <a:pPr eaLnBrk="1" hangingPunct="1"/>
            <a:r>
              <a:rPr lang="en-US" altLang="en-US" smtClean="0">
                <a:solidFill>
                  <a:srgbClr val="000000"/>
                </a:solidFill>
                <a:latin typeface="Times New Roman" panose="02020603050405020304" pitchFamily="18" charset="0"/>
              </a:rPr>
              <a:t>Although tiers can be located on the </a:t>
            </a:r>
            <a:r>
              <a:rPr lang="en-US" altLang="en-US" i="1" smtClean="0">
                <a:solidFill>
                  <a:srgbClr val="000000"/>
                </a:solidFill>
                <a:latin typeface="Times New Roman" panose="02020603050405020304" pitchFamily="18" charset="0"/>
              </a:rPr>
              <a:t>same</a:t>
            </a:r>
            <a:r>
              <a:rPr lang="en-US" altLang="en-US" smtClean="0">
                <a:solidFill>
                  <a:srgbClr val="000000"/>
                </a:solidFill>
                <a:latin typeface="Times New Roman" panose="02020603050405020304" pitchFamily="18" charset="0"/>
              </a:rPr>
              <a:t> computer, the tiers of web-based apps commonly reside on </a:t>
            </a:r>
            <a:r>
              <a:rPr lang="en-US" altLang="en-US" i="1" smtClean="0">
                <a:solidFill>
                  <a:srgbClr val="000000"/>
                </a:solidFill>
                <a:latin typeface="Times New Roman" panose="02020603050405020304" pitchFamily="18" charset="0"/>
              </a:rPr>
              <a:t>separate</a:t>
            </a:r>
            <a:r>
              <a:rPr lang="en-US" altLang="en-US" smtClean="0">
                <a:solidFill>
                  <a:srgbClr val="000000"/>
                </a:solidFill>
                <a:latin typeface="Times New Roman" panose="02020603050405020304" pitchFamily="18" charset="0"/>
              </a:rPr>
              <a:t> computers for </a:t>
            </a:r>
            <a:r>
              <a:rPr lang="en-US" altLang="en-US" i="1" smtClean="0">
                <a:solidFill>
                  <a:srgbClr val="000000"/>
                </a:solidFill>
                <a:latin typeface="Times New Roman" panose="02020603050405020304" pitchFamily="18" charset="0"/>
              </a:rPr>
              <a:t>security</a:t>
            </a:r>
            <a:r>
              <a:rPr lang="en-US" altLang="en-US" smtClean="0">
                <a:solidFill>
                  <a:srgbClr val="000000"/>
                </a:solidFill>
                <a:latin typeface="Times New Roman" panose="02020603050405020304" pitchFamily="18" charset="0"/>
              </a:rPr>
              <a:t> and </a:t>
            </a:r>
            <a:r>
              <a:rPr lang="en-US" altLang="en-US" i="1" smtClean="0">
                <a:solidFill>
                  <a:srgbClr val="000000"/>
                </a:solidFill>
                <a:latin typeface="Times New Roman" panose="02020603050405020304" pitchFamily="18" charset="0"/>
              </a:rPr>
              <a:t>scalability</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Figure 13.3 presents the basic architecture of a three-tier web-based app.</a:t>
            </a:r>
          </a:p>
        </p:txBody>
      </p:sp>
      <p:sp>
        <p:nvSpPr>
          <p:cNvPr id="276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1" descr="vbhtp6_13_ASP.NET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1" descr="vbhtp6_13_ASP.NET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13.7.4 </a:t>
            </a:r>
            <a:r>
              <a:rPr lang="en-US" dirty="0" smtClean="0">
                <a:solidFill>
                  <a:srgbClr val="33B38C"/>
                </a:solidFill>
                <a:latin typeface="Lucida Console"/>
              </a:rPr>
              <a:t>Recommendations.aspx</a:t>
            </a:r>
            <a:r>
              <a:rPr lang="en-US" dirty="0" smtClean="0">
                <a:solidFill>
                  <a:srgbClr val="33B38C"/>
                </a:solidFill>
                <a:latin typeface="Goudy Sans Medium"/>
              </a:rPr>
              <a:t>: Displaying Recommendations Based on Session Values</a:t>
            </a:r>
          </a:p>
        </p:txBody>
      </p:sp>
      <p:sp>
        <p:nvSpPr>
          <p:cNvPr id="19865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After the postback of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the user may request book recommendations.</a:t>
            </a:r>
          </a:p>
          <a:p>
            <a:pPr eaLnBrk="1" hangingPunct="1"/>
            <a:r>
              <a:rPr lang="en-US" altLang="en-US" smtClean="0">
                <a:solidFill>
                  <a:srgbClr val="000000"/>
                </a:solidFill>
                <a:latin typeface="Times New Roman" panose="02020603050405020304" pitchFamily="18" charset="0"/>
              </a:rPr>
              <a:t>The book-recommendations hyperlink forwards the user to the page </a:t>
            </a:r>
            <a:r>
              <a:rPr lang="en-US" altLang="en-US" smtClean="0">
                <a:solidFill>
                  <a:srgbClr val="000000"/>
                </a:solidFill>
                <a:latin typeface="Lucida Console" panose="020B0609040504020204" pitchFamily="49" charset="0"/>
              </a:rPr>
              <a:t>Recommendations.aspx</a:t>
            </a:r>
            <a:r>
              <a:rPr lang="en-US" altLang="en-US" smtClean="0">
                <a:solidFill>
                  <a:srgbClr val="000000"/>
                </a:solidFill>
                <a:latin typeface="Times New Roman" panose="02020603050405020304" pitchFamily="18" charset="0"/>
              </a:rPr>
              <a:t> (Fig. 13.27(e)) to display the recommendations based on the user’s language selections.</a:t>
            </a:r>
          </a:p>
        </p:txBody>
      </p:sp>
      <p:sp>
        <p:nvSpPr>
          <p:cNvPr id="2007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13.7.4 </a:t>
            </a:r>
            <a:r>
              <a:rPr lang="en-US" dirty="0" smtClean="0">
                <a:solidFill>
                  <a:srgbClr val="33B38C"/>
                </a:solidFill>
                <a:latin typeface="Lucida Console"/>
              </a:rPr>
              <a:t>Recommendations.aspx</a:t>
            </a:r>
            <a:r>
              <a:rPr lang="en-US" dirty="0" smtClean="0">
                <a:solidFill>
                  <a:srgbClr val="33B38C"/>
                </a:solidFill>
                <a:latin typeface="Goudy Sans Medium"/>
              </a:rPr>
              <a:t>: Displaying Recommendations Based on Session Values (cont.)</a:t>
            </a:r>
          </a:p>
        </p:txBody>
      </p:sp>
      <p:sp>
        <p:nvSpPr>
          <p:cNvPr id="1996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page contains the following controls arranged vertically:</a:t>
            </a:r>
          </a:p>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recommendationsLabel</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"Recommendations:"</a:t>
            </a:r>
            <a:r>
              <a:rPr lang="en-US" altLang="en-US" smtClean="0">
                <a:solidFill>
                  <a:srgbClr val="000000"/>
                </a:solidFill>
                <a:latin typeface="Times New Roman" panose="02020603050405020304" pitchFamily="18" charset="0"/>
              </a:rPr>
              <a:t>. We created a CSS style for this label named </a:t>
            </a:r>
            <a:r>
              <a:rPr lang="en-US" altLang="en-US" smtClean="0">
                <a:solidFill>
                  <a:srgbClr val="000000"/>
                </a:solidFill>
                <a:latin typeface="Lucida Console" panose="020B0609040504020204" pitchFamily="49" charset="0"/>
              </a:rPr>
              <a:t>.labelStyle</a:t>
            </a:r>
            <a:r>
              <a:rPr lang="en-US" altLang="en-US" smtClean="0">
                <a:solidFill>
                  <a:srgbClr val="000000"/>
                </a:solidFill>
                <a:latin typeface="Times New Roman" panose="02020603050405020304" pitchFamily="18" charset="0"/>
              </a:rPr>
              <a:t>, and set the </a:t>
            </a:r>
            <a:r>
              <a:rPr lang="en-US" altLang="en-US" smtClean="0">
                <a:solidFill>
                  <a:srgbClr val="000000"/>
                </a:solidFill>
                <a:latin typeface="Lucida Console" panose="020B0609040504020204" pitchFamily="49" charset="0"/>
              </a:rPr>
              <a:t>font-size</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x-large</a:t>
            </a:r>
            <a:r>
              <a:rPr lang="en-US" altLang="en-US" smtClean="0">
                <a:solidFill>
                  <a:srgbClr val="000000"/>
                </a:solidFill>
                <a:latin typeface="Times New Roman" panose="02020603050405020304" pitchFamily="18" charset="0"/>
              </a:rPr>
              <a:t> and the </a:t>
            </a:r>
            <a:r>
              <a:rPr lang="en-US" altLang="en-US" smtClean="0">
                <a:solidFill>
                  <a:srgbClr val="000000"/>
                </a:solidFill>
                <a:latin typeface="Lucida Console" panose="020B0609040504020204" pitchFamily="49" charset="0"/>
              </a:rPr>
              <a:t>font-weight</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bold</a:t>
            </a:r>
            <a:r>
              <a:rPr lang="en-US" altLang="en-US" smtClean="0">
                <a:solidFill>
                  <a:srgbClr val="000000"/>
                </a:solidFill>
                <a:latin typeface="Times New Roman" panose="02020603050405020304" pitchFamily="18" charset="0"/>
              </a:rPr>
              <a:t>. (See </a:t>
            </a:r>
            <a:r>
              <a:rPr lang="en-US" altLang="en-US" i="1" smtClean="0">
                <a:solidFill>
                  <a:srgbClr val="000000"/>
                </a:solidFill>
                <a:latin typeface="Times New Roman" panose="02020603050405020304" pitchFamily="18" charset="0"/>
              </a:rPr>
              <a:t>Step 5</a:t>
            </a:r>
            <a:r>
              <a:rPr lang="en-US" altLang="en-US" smtClean="0">
                <a:solidFill>
                  <a:srgbClr val="000000"/>
                </a:solidFill>
                <a:latin typeface="Times New Roman" panose="02020603050405020304" pitchFamily="18" charset="0"/>
              </a:rPr>
              <a:t> in Section 13.4.1 for information on creating a CSS style.)</a:t>
            </a:r>
          </a:p>
        </p:txBody>
      </p:sp>
      <p:sp>
        <p:nvSpPr>
          <p:cNvPr id="2017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13.7.4 </a:t>
            </a:r>
            <a:r>
              <a:rPr lang="en-US" dirty="0">
                <a:solidFill>
                  <a:srgbClr val="33B38C"/>
                </a:solidFill>
                <a:latin typeface="Lucida Console"/>
              </a:rPr>
              <a:t>Recommendations.aspx</a:t>
            </a:r>
            <a:r>
              <a:rPr lang="en-US" dirty="0">
                <a:solidFill>
                  <a:srgbClr val="33B38C"/>
                </a:solidFill>
                <a:latin typeface="Goudy Sans Medium"/>
              </a:rPr>
              <a:t>: Displaying Recommendations Based on Session Values (cont.)</a:t>
            </a:r>
            <a:endParaRPr lang="en-US" dirty="0" smtClean="0">
              <a:solidFill>
                <a:srgbClr val="33B38C"/>
              </a:solidFill>
              <a:latin typeface="Goudy Sans Medium"/>
            </a:endParaRPr>
          </a:p>
        </p:txBody>
      </p:sp>
      <p:sp>
        <p:nvSpPr>
          <p:cNvPr id="200707" name="Text Placeholder 2"/>
          <p:cNvSpPr>
            <a:spLocks noGrp="1"/>
          </p:cNvSpPr>
          <p:nvPr>
            <p:ph type="body" idx="1"/>
          </p:nvPr>
        </p:nvSpPr>
        <p:spPr>
          <a:xfrm>
            <a:off x="457200" y="1798638"/>
            <a:ext cx="8229600" cy="4525962"/>
          </a:xfrm>
        </p:spPr>
        <p:txBody>
          <a:bodyPr/>
          <a:lstStyle/>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ListBox</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booksListBox</a:t>
            </a:r>
            <a:r>
              <a:rPr lang="en-US" altLang="en-US" smtClean="0">
                <a:solidFill>
                  <a:srgbClr val="000000"/>
                </a:solidFill>
                <a:latin typeface="Times New Roman" panose="02020603050405020304" pitchFamily="18" charset="0"/>
              </a:rPr>
              <a:t>. We created a CSS style for this </a:t>
            </a:r>
            <a:r>
              <a:rPr lang="en-US" altLang="en-US" smtClean="0">
                <a:solidFill>
                  <a:srgbClr val="000000"/>
                </a:solidFill>
                <a:latin typeface="Lucida Console" panose="020B0609040504020204" pitchFamily="49" charset="0"/>
              </a:rPr>
              <a:t>ListBox</a:t>
            </a:r>
            <a:r>
              <a:rPr lang="en-US" altLang="en-US" smtClean="0">
                <a:solidFill>
                  <a:srgbClr val="000000"/>
                </a:solidFill>
                <a:latin typeface="Times New Roman" panose="02020603050405020304" pitchFamily="18" charset="0"/>
              </a:rPr>
              <a:t> named </a:t>
            </a:r>
            <a:r>
              <a:rPr lang="en-US" altLang="en-US" smtClean="0">
                <a:solidFill>
                  <a:srgbClr val="000000"/>
                </a:solidFill>
                <a:latin typeface="Lucida Console" panose="020B0609040504020204" pitchFamily="49" charset="0"/>
              </a:rPr>
              <a:t>.listBoxStyle</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rPr>
              <a:t>Position</a:t>
            </a:r>
            <a:r>
              <a:rPr lang="en-US" altLang="en-US" smtClean="0">
                <a:solidFill>
                  <a:srgbClr val="000000"/>
                </a:solidFill>
                <a:latin typeface="Times New Roman" panose="02020603050405020304" pitchFamily="18" charset="0"/>
              </a:rPr>
              <a:t> category, we set the </a:t>
            </a:r>
            <a:r>
              <a:rPr lang="en-US" altLang="en-US" smtClean="0">
                <a:solidFill>
                  <a:srgbClr val="000000"/>
                </a:solidFill>
                <a:latin typeface="Lucida Console" panose="020B0609040504020204" pitchFamily="49" charset="0"/>
              </a:rPr>
              <a:t>width</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450px</a:t>
            </a:r>
            <a:r>
              <a:rPr lang="en-US" altLang="en-US" smtClean="0">
                <a:solidFill>
                  <a:srgbClr val="000000"/>
                </a:solidFill>
                <a:latin typeface="Times New Roman" panose="02020603050405020304" pitchFamily="18" charset="0"/>
              </a:rPr>
              <a:t> and the </a:t>
            </a:r>
            <a:r>
              <a:rPr lang="en-US" altLang="en-US" smtClean="0">
                <a:solidFill>
                  <a:srgbClr val="000000"/>
                </a:solidFill>
                <a:latin typeface="Lucida Console" panose="020B0609040504020204" pitchFamily="49" charset="0"/>
              </a:rPr>
              <a:t>height</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125px</a:t>
            </a:r>
            <a:r>
              <a:rPr lang="en-US" altLang="en-US" smtClean="0">
                <a:solidFill>
                  <a:srgbClr val="000000"/>
                </a:solidFill>
                <a:latin typeface="Times New Roman" panose="02020603050405020304" pitchFamily="18" charset="0"/>
              </a:rPr>
              <a:t>. The </a:t>
            </a:r>
            <a:r>
              <a:rPr lang="en-US" altLang="en-US" smtClean="0">
                <a:solidFill>
                  <a:srgbClr val="000000"/>
                </a:solidFill>
                <a:latin typeface="Lucida Console" panose="020B0609040504020204" pitchFamily="49" charset="0"/>
              </a:rPr>
              <a:t>px</a:t>
            </a:r>
            <a:r>
              <a:rPr lang="en-US" altLang="en-US" smtClean="0">
                <a:solidFill>
                  <a:srgbClr val="000000"/>
                </a:solidFill>
                <a:latin typeface="Times New Roman" panose="02020603050405020304" pitchFamily="18" charset="0"/>
              </a:rPr>
              <a:t> indicates that the measurement is in pixels.</a:t>
            </a:r>
          </a:p>
        </p:txBody>
      </p:sp>
      <p:sp>
        <p:nvSpPr>
          <p:cNvPr id="2027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13.7.4 </a:t>
            </a:r>
            <a:r>
              <a:rPr lang="en-US" dirty="0">
                <a:solidFill>
                  <a:srgbClr val="33B38C"/>
                </a:solidFill>
                <a:latin typeface="Lucida Console"/>
              </a:rPr>
              <a:t>Recommendations.aspx</a:t>
            </a:r>
            <a:r>
              <a:rPr lang="en-US" dirty="0">
                <a:solidFill>
                  <a:srgbClr val="33B38C"/>
                </a:solidFill>
                <a:latin typeface="Goudy Sans Medium"/>
              </a:rPr>
              <a:t>: Displaying Recommendations Based on Session Values (cont.)</a:t>
            </a:r>
            <a:endParaRPr lang="en-US" dirty="0" smtClean="0">
              <a:solidFill>
                <a:srgbClr val="33B38C"/>
              </a:solidFill>
              <a:latin typeface="Goudy Sans Medium"/>
            </a:endParaRPr>
          </a:p>
        </p:txBody>
      </p:sp>
      <p:sp>
        <p:nvSpPr>
          <p:cNvPr id="201731" name="Text Placeholder 2"/>
          <p:cNvSpPr>
            <a:spLocks noGrp="1"/>
          </p:cNvSpPr>
          <p:nvPr>
            <p:ph type="body" idx="1"/>
          </p:nvPr>
        </p:nvSpPr>
        <p:spPr>
          <a:xfrm>
            <a:off x="457200" y="1722438"/>
            <a:ext cx="8229600" cy="4525962"/>
          </a:xfrm>
        </p:spPr>
        <p:txBody>
          <a:bodyPr/>
          <a:lstStyle/>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HyperLink</a:t>
            </a:r>
            <a:r>
              <a:rPr lang="en-US" altLang="en-US" smtClean="0">
                <a:solidFill>
                  <a:srgbClr val="000000"/>
                </a:solidFill>
                <a:latin typeface="Times New Roman" panose="02020603050405020304" pitchFamily="18" charset="0"/>
              </a:rPr>
              <a:t> with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languageLink</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set to </a:t>
            </a:r>
            <a:r>
              <a:rPr lang="en-US" altLang="en-US" smtClean="0">
                <a:solidFill>
                  <a:srgbClr val="000000"/>
                </a:solidFill>
                <a:latin typeface="Lucida Console" panose="020B0609040504020204" pitchFamily="49" charset="0"/>
              </a:rPr>
              <a:t>"Click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here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choose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another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language"</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NavigateUrl</a:t>
            </a:r>
            <a:r>
              <a:rPr lang="en-US" altLang="en-US" smtClean="0">
                <a:solidFill>
                  <a:srgbClr val="000000"/>
                </a:solidFill>
                <a:latin typeface="Times New Roman" panose="02020603050405020304" pitchFamily="18" charset="0"/>
              </a:rPr>
              <a:t> property by clicking the ellipsis next to the property in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 and selecting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from the </a:t>
            </a:r>
            <a:r>
              <a:rPr lang="en-US" altLang="en-US" smtClean="0">
                <a:solidFill>
                  <a:srgbClr val="000000"/>
                </a:solidFill>
                <a:latin typeface="Arial" panose="020B0604020202020204" pitchFamily="34" charset="0"/>
              </a:rPr>
              <a:t>Select URL</a:t>
            </a:r>
            <a:r>
              <a:rPr lang="en-US" altLang="en-US" smtClean="0">
                <a:solidFill>
                  <a:srgbClr val="000000"/>
                </a:solidFill>
                <a:latin typeface="Times New Roman" panose="02020603050405020304" pitchFamily="18" charset="0"/>
              </a:rPr>
              <a:t> dialog. When the user clicks this link, the </a:t>
            </a:r>
            <a:r>
              <a:rPr lang="en-US" altLang="en-US" smtClean="0">
                <a:solidFill>
                  <a:srgbClr val="000000"/>
                </a:solidFill>
                <a:latin typeface="Lucida Console" panose="020B0609040504020204" pitchFamily="49" charset="0"/>
              </a:rPr>
              <a:t>Options.aspx</a:t>
            </a:r>
            <a:r>
              <a:rPr lang="en-US" altLang="en-US" smtClean="0">
                <a:solidFill>
                  <a:srgbClr val="000000"/>
                </a:solidFill>
                <a:latin typeface="Times New Roman" panose="02020603050405020304" pitchFamily="18" charset="0"/>
              </a:rPr>
              <a:t> page will be reloaded. Requesting the page in this manner is not considered a postback, so the original form in Fig. 13.27(a) will be displayed.</a:t>
            </a:r>
          </a:p>
        </p:txBody>
      </p:sp>
      <p:sp>
        <p:nvSpPr>
          <p:cNvPr id="2037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13.7.4 </a:t>
            </a:r>
            <a:r>
              <a:rPr lang="en-US" dirty="0">
                <a:solidFill>
                  <a:srgbClr val="33B38C"/>
                </a:solidFill>
                <a:latin typeface="Lucida Console"/>
              </a:rPr>
              <a:t>Recommendations.aspx</a:t>
            </a:r>
            <a:r>
              <a:rPr lang="en-US" dirty="0">
                <a:solidFill>
                  <a:srgbClr val="33B38C"/>
                </a:solidFill>
                <a:latin typeface="Goudy Sans Medium"/>
              </a:rPr>
              <a:t>: Displaying Recommendations Based on Session Values (cont.)</a:t>
            </a:r>
            <a:endParaRPr lang="en-US" dirty="0" smtClean="0">
              <a:solidFill>
                <a:srgbClr val="33B38C"/>
              </a:solidFill>
              <a:latin typeface="Goudy Sans Medium"/>
            </a:endParaRPr>
          </a:p>
        </p:txBody>
      </p:sp>
      <p:sp>
        <p:nvSpPr>
          <p:cNvPr id="3" name="Text Placeholder 2"/>
          <p:cNvSpPr>
            <a:spLocks noGrp="1"/>
          </p:cNvSpPr>
          <p:nvPr>
            <p:ph type="body" idx="1"/>
          </p:nvPr>
        </p:nvSpPr>
        <p:spPr>
          <a:xfrm>
            <a:off x="457200" y="1722438"/>
            <a:ext cx="8229600" cy="4525962"/>
          </a:xfrm>
        </p:spPr>
        <p:txBody>
          <a:bodyPr>
            <a:normAutofit fontScale="92500" lnSpcReduction="20000"/>
          </a:bodyPr>
          <a:lstStyle/>
          <a:p>
            <a:pPr marL="109537" indent="0" eaLnBrk="1" hangingPunct="1">
              <a:buFont typeface="Wingdings 3" panose="05040102010807070707" pitchFamily="18" charset="2"/>
              <a:buNone/>
              <a:defRPr/>
            </a:pPr>
            <a:r>
              <a:rPr lang="en-US" sz="2500" b="1" i="1" dirty="0" smtClean="0">
                <a:solidFill>
                  <a:srgbClr val="000000"/>
                </a:solidFill>
                <a:latin typeface="Times New Roman" pitchFamily="18" charset="0"/>
              </a:rPr>
              <a:t>Code-Behind File for </a:t>
            </a:r>
            <a:r>
              <a:rPr lang="en-US" sz="2500" b="1" i="1" dirty="0" smtClean="0">
                <a:solidFill>
                  <a:srgbClr val="000000"/>
                </a:solidFill>
                <a:latin typeface="Lucida Console" pitchFamily="49" charset="0"/>
              </a:rPr>
              <a:t>Recommendations.aspx</a:t>
            </a:r>
          </a:p>
          <a:p>
            <a:pPr eaLnBrk="1" hangingPunct="1">
              <a:defRPr/>
            </a:pPr>
            <a:r>
              <a:rPr lang="en-US" sz="2500" dirty="0" smtClean="0">
                <a:solidFill>
                  <a:srgbClr val="000000"/>
                </a:solidFill>
                <a:latin typeface="Times New Roman" pitchFamily="18" charset="0"/>
              </a:rPr>
              <a:t>Figure 13.30 presents the code-behind file for </a:t>
            </a:r>
            <a:r>
              <a:rPr lang="en-US" sz="2500" dirty="0" smtClean="0">
                <a:solidFill>
                  <a:srgbClr val="000000"/>
                </a:solidFill>
                <a:latin typeface="Lucida Console" pitchFamily="49" charset="0"/>
              </a:rPr>
              <a:t>Recommendations.aspx</a:t>
            </a:r>
            <a:r>
              <a:rPr lang="en-US" sz="2500" dirty="0" smtClean="0">
                <a:solidFill>
                  <a:srgbClr val="000000"/>
                </a:solidFill>
                <a:latin typeface="Times New Roman" pitchFamily="18" charset="0"/>
              </a:rPr>
              <a:t>.</a:t>
            </a:r>
          </a:p>
          <a:p>
            <a:pPr eaLnBrk="1" hangingPunct="1">
              <a:defRPr/>
            </a:pPr>
            <a:r>
              <a:rPr lang="en-US" sz="2500" dirty="0" smtClean="0">
                <a:solidFill>
                  <a:srgbClr val="000000"/>
                </a:solidFill>
                <a:latin typeface="Times New Roman" pitchFamily="18" charset="0"/>
              </a:rPr>
              <a:t>Event handler </a:t>
            </a:r>
            <a:r>
              <a:rPr lang="en-US" sz="2500" dirty="0" smtClean="0">
                <a:solidFill>
                  <a:srgbClr val="000000"/>
                </a:solidFill>
                <a:latin typeface="Lucida Console" pitchFamily="49" charset="0"/>
              </a:rPr>
              <a:t>Page_Init</a:t>
            </a:r>
            <a:r>
              <a:rPr lang="en-US" sz="2500" dirty="0" smtClean="0">
                <a:solidFill>
                  <a:srgbClr val="000000"/>
                </a:solidFill>
                <a:latin typeface="Times New Roman" pitchFamily="18" charset="0"/>
              </a:rPr>
              <a:t> (lines 7–26) retrieves the session information.</a:t>
            </a:r>
          </a:p>
          <a:p>
            <a:pPr eaLnBrk="1" hangingPunct="1">
              <a:defRPr/>
            </a:pPr>
            <a:r>
              <a:rPr lang="en-US" sz="2500" dirty="0" smtClean="0">
                <a:solidFill>
                  <a:srgbClr val="000000"/>
                </a:solidFill>
                <a:latin typeface="Times New Roman" pitchFamily="18" charset="0"/>
              </a:rPr>
              <a:t>If a user has not selected a language in the </a:t>
            </a:r>
            <a:r>
              <a:rPr lang="en-US" sz="2500" dirty="0" smtClean="0">
                <a:solidFill>
                  <a:srgbClr val="000000"/>
                </a:solidFill>
                <a:latin typeface="Lucida Console" pitchFamily="49" charset="0"/>
              </a:rPr>
              <a:t>Options.aspx</a:t>
            </a:r>
            <a:r>
              <a:rPr lang="en-US" sz="2500" dirty="0" smtClean="0">
                <a:solidFill>
                  <a:srgbClr val="000000"/>
                </a:solidFill>
                <a:latin typeface="Times New Roman" pitchFamily="18" charset="0"/>
              </a:rPr>
              <a:t> page, the </a:t>
            </a:r>
            <a:r>
              <a:rPr lang="en-US" sz="2500" dirty="0" smtClean="0">
                <a:solidFill>
                  <a:srgbClr val="000000"/>
                </a:solidFill>
                <a:latin typeface="Lucida Console" pitchFamily="49" charset="0"/>
              </a:rPr>
              <a:t>HttpSessionState</a:t>
            </a:r>
            <a:r>
              <a:rPr lang="en-US" sz="2500" dirty="0" smtClean="0">
                <a:solidFill>
                  <a:srgbClr val="000000"/>
                </a:solidFill>
                <a:latin typeface="Times New Roman" pitchFamily="18" charset="0"/>
              </a:rPr>
              <a:t> object’s </a:t>
            </a:r>
            <a:r>
              <a:rPr lang="en-US" sz="2500" dirty="0" smtClean="0">
                <a:solidFill>
                  <a:srgbClr val="0000FF"/>
                </a:solidFill>
                <a:latin typeface="Lucida Console" pitchFamily="49" charset="0"/>
              </a:rPr>
              <a:t>Count</a:t>
            </a:r>
            <a:r>
              <a:rPr lang="en-US" sz="2500" dirty="0" smtClean="0">
                <a:solidFill>
                  <a:srgbClr val="000000"/>
                </a:solidFill>
                <a:latin typeface="Times New Roman" pitchFamily="18" charset="0"/>
              </a:rPr>
              <a:t> property will be </a:t>
            </a:r>
            <a:r>
              <a:rPr lang="en-US" sz="2500" dirty="0" smtClean="0">
                <a:solidFill>
                  <a:srgbClr val="000000"/>
                </a:solidFill>
                <a:latin typeface="Lucida Console" pitchFamily="49" charset="0"/>
              </a:rPr>
              <a:t>0</a:t>
            </a:r>
            <a:r>
              <a:rPr lang="en-US" sz="2500" dirty="0" smtClean="0">
                <a:solidFill>
                  <a:srgbClr val="000000"/>
                </a:solidFill>
                <a:latin typeface="Times New Roman" pitchFamily="18" charset="0"/>
              </a:rPr>
              <a:t> (line 11).</a:t>
            </a:r>
          </a:p>
          <a:p>
            <a:pPr eaLnBrk="1" hangingPunct="1">
              <a:defRPr/>
            </a:pPr>
            <a:r>
              <a:rPr lang="en-US" sz="2500" dirty="0" smtClean="0">
                <a:solidFill>
                  <a:srgbClr val="000000"/>
                </a:solidFill>
                <a:latin typeface="Times New Roman" pitchFamily="18" charset="0"/>
              </a:rPr>
              <a:t>This property provides the number of session items contained in a </a:t>
            </a:r>
            <a:r>
              <a:rPr lang="en-US" sz="2500" dirty="0" smtClean="0">
                <a:solidFill>
                  <a:srgbClr val="000000"/>
                </a:solidFill>
                <a:latin typeface="Lucida Console" pitchFamily="49" charset="0"/>
              </a:rPr>
              <a:t>HttpSessionState</a:t>
            </a:r>
            <a:r>
              <a:rPr lang="en-US" sz="2500" dirty="0" smtClean="0">
                <a:solidFill>
                  <a:srgbClr val="000000"/>
                </a:solidFill>
                <a:latin typeface="Times New Roman" pitchFamily="18" charset="0"/>
              </a:rPr>
              <a:t> object.</a:t>
            </a:r>
          </a:p>
          <a:p>
            <a:pPr eaLnBrk="1" hangingPunct="1">
              <a:defRPr/>
            </a:pPr>
            <a:r>
              <a:rPr lang="en-US" sz="2500" dirty="0" smtClean="0">
                <a:solidFill>
                  <a:srgbClr val="000000"/>
                </a:solidFill>
                <a:latin typeface="Times New Roman" pitchFamily="18" charset="0"/>
              </a:rPr>
              <a:t>If the </a:t>
            </a:r>
            <a:r>
              <a:rPr lang="en-US" sz="2500" dirty="0" smtClean="0">
                <a:solidFill>
                  <a:srgbClr val="000000"/>
                </a:solidFill>
                <a:latin typeface="Lucida Console" pitchFamily="49" charset="0"/>
              </a:rPr>
              <a:t>Count</a:t>
            </a:r>
            <a:r>
              <a:rPr lang="en-US" sz="2500" dirty="0" smtClean="0">
                <a:solidFill>
                  <a:srgbClr val="000000"/>
                </a:solidFill>
                <a:latin typeface="Times New Roman" pitchFamily="18" charset="0"/>
              </a:rPr>
              <a:t> is </a:t>
            </a:r>
            <a:r>
              <a:rPr lang="en-US" sz="2500" dirty="0" smtClean="0">
                <a:solidFill>
                  <a:srgbClr val="000000"/>
                </a:solidFill>
                <a:latin typeface="Lucida Console" pitchFamily="49" charset="0"/>
              </a:rPr>
              <a:t>0</a:t>
            </a:r>
            <a:r>
              <a:rPr lang="en-US" sz="2500" dirty="0" smtClean="0">
                <a:solidFill>
                  <a:srgbClr val="000000"/>
                </a:solidFill>
                <a:latin typeface="Times New Roman" pitchFamily="18" charset="0"/>
              </a:rPr>
              <a:t>, then we display the text </a:t>
            </a:r>
            <a:r>
              <a:rPr lang="en-US" sz="2500" dirty="0" smtClean="0">
                <a:solidFill>
                  <a:srgbClr val="000000"/>
                </a:solidFill>
                <a:latin typeface="Arial" pitchFamily="34" charset="0"/>
              </a:rPr>
              <a:t>No Recommendations</a:t>
            </a:r>
            <a:r>
              <a:rPr lang="en-US" sz="2500" dirty="0" smtClean="0">
                <a:solidFill>
                  <a:srgbClr val="000000"/>
                </a:solidFill>
                <a:latin typeface="Times New Roman" pitchFamily="18" charset="0"/>
              </a:rPr>
              <a:t> (line 20), hide the </a:t>
            </a:r>
            <a:r>
              <a:rPr lang="en-US" sz="2500" dirty="0" smtClean="0">
                <a:solidFill>
                  <a:srgbClr val="000000"/>
                </a:solidFill>
                <a:latin typeface="Lucida Console" pitchFamily="49" charset="0"/>
              </a:rPr>
              <a:t>ListBox</a:t>
            </a:r>
            <a:r>
              <a:rPr lang="en-US" sz="2500" dirty="0" smtClean="0">
                <a:solidFill>
                  <a:srgbClr val="000000"/>
                </a:solidFill>
                <a:latin typeface="Times New Roman" pitchFamily="18" charset="0"/>
              </a:rPr>
              <a:t> (line 21), and update the </a:t>
            </a:r>
            <a:r>
              <a:rPr lang="en-US" sz="2500" dirty="0" smtClean="0">
                <a:solidFill>
                  <a:srgbClr val="000000"/>
                </a:solidFill>
                <a:latin typeface="Lucida Console" pitchFamily="49" charset="0"/>
              </a:rPr>
              <a:t>Text</a:t>
            </a:r>
            <a:r>
              <a:rPr lang="en-US" sz="2500" dirty="0" smtClean="0">
                <a:solidFill>
                  <a:srgbClr val="000000"/>
                </a:solidFill>
                <a:latin typeface="Times New Roman" pitchFamily="18" charset="0"/>
              </a:rPr>
              <a:t> of the </a:t>
            </a:r>
            <a:r>
              <a:rPr lang="en-US" sz="2500" dirty="0" smtClean="0">
                <a:solidFill>
                  <a:srgbClr val="000000"/>
                </a:solidFill>
                <a:latin typeface="Lucida Console" pitchFamily="49" charset="0"/>
              </a:rPr>
              <a:t>HyperLink</a:t>
            </a:r>
            <a:r>
              <a:rPr lang="en-US" sz="2500" dirty="0" smtClean="0">
                <a:solidFill>
                  <a:srgbClr val="000000"/>
                </a:solidFill>
                <a:latin typeface="Times New Roman" pitchFamily="18" charset="0"/>
              </a:rPr>
              <a:t> back to </a:t>
            </a:r>
            <a:r>
              <a:rPr lang="en-US" sz="2500" dirty="0" smtClean="0">
                <a:solidFill>
                  <a:srgbClr val="000000"/>
                </a:solidFill>
                <a:latin typeface="Lucida Console" pitchFamily="49" charset="0"/>
              </a:rPr>
              <a:t>Options.aspx</a:t>
            </a:r>
            <a:r>
              <a:rPr lang="en-US" sz="2500" dirty="0" smtClean="0">
                <a:solidFill>
                  <a:srgbClr val="000000"/>
                </a:solidFill>
                <a:latin typeface="Times New Roman" pitchFamily="18" charset="0"/>
              </a:rPr>
              <a:t> (line 24).</a:t>
            </a:r>
          </a:p>
        </p:txBody>
      </p:sp>
      <p:sp>
        <p:nvSpPr>
          <p:cNvPr id="2048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1" descr="vbhtp6_13_ASP.NET_Page_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1" descr="vbhtp6_13_ASP.NET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13.7.4 </a:t>
            </a:r>
            <a:r>
              <a:rPr lang="en-US" dirty="0">
                <a:solidFill>
                  <a:srgbClr val="33B38C"/>
                </a:solidFill>
                <a:latin typeface="Lucida Console"/>
              </a:rPr>
              <a:t>Recommendations.aspx</a:t>
            </a:r>
            <a:r>
              <a:rPr lang="en-US" dirty="0">
                <a:solidFill>
                  <a:srgbClr val="33B38C"/>
                </a:solidFill>
                <a:latin typeface="Goudy Sans Medium"/>
              </a:rPr>
              <a:t>: Displaying Recommendations Based on Session Values (cont.)</a:t>
            </a:r>
            <a:endParaRPr lang="en-US" dirty="0" smtClean="0">
              <a:solidFill>
                <a:srgbClr val="33B38C"/>
              </a:solidFill>
              <a:latin typeface="Goudy Sans Medium"/>
            </a:endParaRPr>
          </a:p>
        </p:txBody>
      </p:sp>
      <p:sp>
        <p:nvSpPr>
          <p:cNvPr id="3" name="Text Placeholder 2"/>
          <p:cNvSpPr>
            <a:spLocks noGrp="1"/>
          </p:cNvSpPr>
          <p:nvPr>
            <p:ph type="body" idx="1"/>
          </p:nvPr>
        </p:nvSpPr>
        <p:spPr>
          <a:xfrm>
            <a:off x="457200" y="1646238"/>
            <a:ext cx="8229600" cy="4525962"/>
          </a:xfrm>
        </p:spPr>
        <p:txBody>
          <a:bodyPr>
            <a:normAutofit lnSpcReduction="10000"/>
          </a:bodyPr>
          <a:lstStyle/>
          <a:p>
            <a:pPr eaLnBrk="1" hangingPunct="1">
              <a:lnSpc>
                <a:spcPct val="90000"/>
              </a:lnSpc>
              <a:defRPr/>
            </a:pPr>
            <a:r>
              <a:rPr lang="en-US" dirty="0" smtClean="0">
                <a:solidFill>
                  <a:srgbClr val="000000"/>
                </a:solidFill>
                <a:latin typeface="Times New Roman" pitchFamily="18" charset="0"/>
              </a:rPr>
              <a:t>If the user chose at least one language, the loop in lines 12–16 iterates through the </a:t>
            </a:r>
            <a:r>
              <a:rPr lang="en-US" dirty="0" smtClean="0">
                <a:solidFill>
                  <a:srgbClr val="000000"/>
                </a:solidFill>
                <a:latin typeface="Lucida Console" pitchFamily="49" charset="0"/>
              </a:rPr>
              <a:t>HttpSessionState</a:t>
            </a:r>
            <a:r>
              <a:rPr lang="en-US" dirty="0" smtClean="0">
                <a:solidFill>
                  <a:srgbClr val="000000"/>
                </a:solidFill>
                <a:latin typeface="Times New Roman" pitchFamily="18" charset="0"/>
              </a:rPr>
              <a:t> object’s keys by accessing the </a:t>
            </a:r>
            <a:r>
              <a:rPr lang="en-US" dirty="0" smtClean="0">
                <a:solidFill>
                  <a:srgbClr val="000000"/>
                </a:solidFill>
                <a:latin typeface="Lucida Console" pitchFamily="49" charset="0"/>
              </a:rPr>
              <a:t>HttpSessionState</a:t>
            </a:r>
            <a:r>
              <a:rPr lang="en-US" dirty="0" smtClean="0">
                <a:solidFill>
                  <a:srgbClr val="000000"/>
                </a:solidFill>
                <a:latin typeface="Times New Roman" pitchFamily="18" charset="0"/>
              </a:rPr>
              <a:t>’s </a:t>
            </a:r>
            <a:r>
              <a:rPr lang="en-US" dirty="0" smtClean="0">
                <a:solidFill>
                  <a:srgbClr val="0000FF"/>
                </a:solidFill>
                <a:latin typeface="Lucida Console" pitchFamily="49" charset="0"/>
              </a:rPr>
              <a:t>Keys</a:t>
            </a:r>
            <a:r>
              <a:rPr lang="en-US" dirty="0" smtClean="0">
                <a:solidFill>
                  <a:srgbClr val="000000"/>
                </a:solidFill>
                <a:latin typeface="Times New Roman" pitchFamily="18" charset="0"/>
              </a:rPr>
              <a:t> property, which returns a collection containing all the keys in the session.</a:t>
            </a:r>
          </a:p>
          <a:p>
            <a:pPr eaLnBrk="1" hangingPunct="1">
              <a:lnSpc>
                <a:spcPct val="90000"/>
              </a:lnSpc>
              <a:defRPr/>
            </a:pPr>
            <a:r>
              <a:rPr lang="en-US" dirty="0" smtClean="0">
                <a:solidFill>
                  <a:srgbClr val="000000"/>
                </a:solidFill>
                <a:latin typeface="Times New Roman" pitchFamily="18" charset="0"/>
              </a:rPr>
              <a:t>Lines 14–15 concatenate the </a:t>
            </a:r>
            <a:r>
              <a:rPr lang="en-US" dirty="0" smtClean="0">
                <a:solidFill>
                  <a:srgbClr val="000000"/>
                </a:solidFill>
                <a:latin typeface="Lucida Console" pitchFamily="49" charset="0"/>
              </a:rPr>
              <a:t>keyName</a:t>
            </a:r>
            <a:r>
              <a:rPr lang="en-US" dirty="0" smtClean="0">
                <a:solidFill>
                  <a:srgbClr val="000000"/>
                </a:solidFill>
                <a:latin typeface="Times New Roman" pitchFamily="18" charset="0"/>
              </a:rPr>
              <a:t>, the </a:t>
            </a:r>
            <a:r>
              <a:rPr lang="en-US" dirty="0" smtClean="0">
                <a:solidFill>
                  <a:srgbClr val="000000"/>
                </a:solidFill>
                <a:latin typeface="Lucida Console" pitchFamily="49" charset="0"/>
              </a:rPr>
              <a:t>String</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How</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to</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Program</a:t>
            </a:r>
            <a:r>
              <a:rPr lang="en-US" dirty="0" smtClean="0">
                <a:solidFill>
                  <a:srgbClr val="000000"/>
                </a:solidFill>
                <a:latin typeface="Times New Roman" pitchFamily="18" charset="0"/>
              </a:rPr>
              <a:t>.</a:t>
            </a:r>
          </a:p>
          <a:p>
            <a:pPr eaLnBrk="1" hangingPunct="1">
              <a:lnSpc>
                <a:spcPct val="90000"/>
              </a:lnSpc>
              <a:defRPr/>
            </a:pPr>
            <a:r>
              <a:rPr lang="en-US" dirty="0" smtClean="0">
                <a:solidFill>
                  <a:srgbClr val="000000"/>
                </a:solidFill>
                <a:latin typeface="Lucida Console" pitchFamily="49" charset="0"/>
              </a:rPr>
              <a:t>ISBN#: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t>
            </a:r>
            <a:r>
              <a:rPr lang="en-US" dirty="0" smtClean="0">
                <a:solidFill>
                  <a:srgbClr val="000000"/>
                </a:solidFill>
                <a:latin typeface="Times New Roman" pitchFamily="18" charset="0"/>
              </a:rPr>
              <a:t> and the key’s corresponding value, which is returned by </a:t>
            </a:r>
            <a:r>
              <a:rPr lang="en-US" dirty="0" smtClean="0">
                <a:solidFill>
                  <a:srgbClr val="000000"/>
                </a:solidFill>
                <a:latin typeface="Lucida Console" pitchFamily="49" charset="0"/>
              </a:rPr>
              <a:t>Session(keyName)</a:t>
            </a:r>
            <a:r>
              <a:rPr lang="en-US" dirty="0" smtClean="0">
                <a:solidFill>
                  <a:srgbClr val="000000"/>
                </a:solidFill>
                <a:latin typeface="Times New Roman" pitchFamily="18" charset="0"/>
              </a:rPr>
              <a:t>.</a:t>
            </a:r>
          </a:p>
          <a:p>
            <a:pPr eaLnBrk="1" hangingPunct="1">
              <a:lnSpc>
                <a:spcPct val="90000"/>
              </a:lnSpc>
              <a:defRPr/>
            </a:pPr>
            <a:r>
              <a:rPr lang="en-US" dirty="0" smtClean="0">
                <a:solidFill>
                  <a:srgbClr val="000000"/>
                </a:solidFill>
                <a:latin typeface="Times New Roman" pitchFamily="18" charset="0"/>
              </a:rPr>
              <a:t>This </a:t>
            </a:r>
            <a:r>
              <a:rPr lang="en-US" dirty="0" smtClean="0">
                <a:solidFill>
                  <a:srgbClr val="000000"/>
                </a:solidFill>
                <a:latin typeface="Lucida Console" pitchFamily="49" charset="0"/>
              </a:rPr>
              <a:t>String</a:t>
            </a:r>
            <a:r>
              <a:rPr lang="en-US" dirty="0" smtClean="0">
                <a:solidFill>
                  <a:srgbClr val="000000"/>
                </a:solidFill>
                <a:latin typeface="Times New Roman" pitchFamily="18" charset="0"/>
              </a:rPr>
              <a:t> is the recommendation that's added to the </a:t>
            </a:r>
            <a:r>
              <a:rPr lang="en-US" dirty="0" smtClean="0">
                <a:solidFill>
                  <a:srgbClr val="000000"/>
                </a:solidFill>
                <a:latin typeface="Lucida Console" pitchFamily="49" charset="0"/>
              </a:rPr>
              <a:t>ListBox</a:t>
            </a:r>
            <a:r>
              <a:rPr lang="en-US" dirty="0" smtClean="0">
                <a:solidFill>
                  <a:srgbClr val="000000"/>
                </a:solidFill>
                <a:latin typeface="Times New Roman" pitchFamily="18" charset="0"/>
              </a:rPr>
              <a:t>.</a:t>
            </a:r>
          </a:p>
        </p:txBody>
      </p:sp>
      <p:sp>
        <p:nvSpPr>
          <p:cNvPr id="2078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vbhtp6_13_ASP.NET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13.8  Case Study: Database-Driven ASP.NET Guestbook</a:t>
            </a:r>
          </a:p>
        </p:txBody>
      </p:sp>
      <p:sp>
        <p:nvSpPr>
          <p:cNvPr id="20685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Many websites allow users to provide feedback about the website in a guestbook.</a:t>
            </a:r>
          </a:p>
          <a:p>
            <a:pPr eaLnBrk="1" hangingPunct="1">
              <a:lnSpc>
                <a:spcPct val="90000"/>
              </a:lnSpc>
            </a:pPr>
            <a:r>
              <a:rPr lang="en-US" altLang="en-US" smtClean="0">
                <a:solidFill>
                  <a:srgbClr val="000000"/>
                </a:solidFill>
                <a:latin typeface="Times New Roman" panose="02020603050405020304" pitchFamily="18" charset="0"/>
              </a:rPr>
              <a:t>Typically, users click a link on the website’s home page to request the guestbook page.</a:t>
            </a:r>
          </a:p>
          <a:p>
            <a:pPr eaLnBrk="1" hangingPunct="1">
              <a:lnSpc>
                <a:spcPct val="90000"/>
              </a:lnSpc>
            </a:pPr>
            <a:r>
              <a:rPr lang="en-US" altLang="en-US" smtClean="0">
                <a:solidFill>
                  <a:srgbClr val="000000"/>
                </a:solidFill>
                <a:latin typeface="Times New Roman" panose="02020603050405020304" pitchFamily="18" charset="0"/>
              </a:rPr>
              <a:t>This page usually consists of a form that contains fields for the user’s name, e-mail address, message/feedback and so on.</a:t>
            </a:r>
          </a:p>
          <a:p>
            <a:pPr eaLnBrk="1" hangingPunct="1">
              <a:lnSpc>
                <a:spcPct val="90000"/>
              </a:lnSpc>
            </a:pPr>
            <a:r>
              <a:rPr lang="en-US" altLang="en-US" smtClean="0">
                <a:solidFill>
                  <a:srgbClr val="000000"/>
                </a:solidFill>
                <a:latin typeface="Times New Roman" panose="02020603050405020304" pitchFamily="18" charset="0"/>
              </a:rPr>
              <a:t>Data submitted on the guestbook form is then stored in a database located on the server.</a:t>
            </a:r>
          </a:p>
          <a:p>
            <a:pPr eaLnBrk="1" hangingPunct="1">
              <a:lnSpc>
                <a:spcPct val="90000"/>
              </a:lnSpc>
            </a:pPr>
            <a:r>
              <a:rPr lang="en-US" altLang="en-US" smtClean="0">
                <a:solidFill>
                  <a:srgbClr val="000000"/>
                </a:solidFill>
                <a:latin typeface="Times New Roman" panose="02020603050405020304" pitchFamily="18" charset="0"/>
              </a:rPr>
              <a:t>In this section, we create a guestbook Web Form app.</a:t>
            </a:r>
          </a:p>
        </p:txBody>
      </p:sp>
      <p:sp>
        <p:nvSpPr>
          <p:cNvPr id="2089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13.8  Case Study: Database-Driven ASP.NET Guestbook (cont.)</a:t>
            </a:r>
          </a:p>
        </p:txBody>
      </p:sp>
      <p:sp>
        <p:nvSpPr>
          <p:cNvPr id="20787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The GUI (Fig. 13.31) contains a </a:t>
            </a:r>
            <a:r>
              <a:rPr lang="en-US" altLang="en-US" smtClean="0">
                <a:solidFill>
                  <a:srgbClr val="0000FF"/>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data control, which displays all the entries in the guestbook in tabular format.</a:t>
            </a:r>
          </a:p>
          <a:p>
            <a:pPr eaLnBrk="1" hangingPunct="1">
              <a:lnSpc>
                <a:spcPct val="90000"/>
              </a:lnSpc>
            </a:pPr>
            <a:r>
              <a:rPr lang="en-US" altLang="en-US" smtClean="0">
                <a:solidFill>
                  <a:srgbClr val="000000"/>
                </a:solidFill>
                <a:latin typeface="Times New Roman" panose="02020603050405020304" pitchFamily="18" charset="0"/>
              </a:rPr>
              <a:t>This control is located in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Arial" panose="020B0604020202020204" pitchFamily="34" charset="0"/>
              </a:rPr>
              <a:t>Data</a:t>
            </a:r>
            <a:r>
              <a:rPr lang="en-US" altLang="en-US" smtClean="0">
                <a:solidFill>
                  <a:srgbClr val="000000"/>
                </a:solidFill>
                <a:latin typeface="Times New Roman" panose="02020603050405020304" pitchFamily="18" charset="0"/>
              </a:rPr>
              <a:t> section.</a:t>
            </a:r>
          </a:p>
          <a:p>
            <a:pPr eaLnBrk="1" hangingPunct="1">
              <a:lnSpc>
                <a:spcPct val="90000"/>
              </a:lnSpc>
            </a:pPr>
            <a:r>
              <a:rPr lang="en-US" altLang="en-US" smtClean="0">
                <a:solidFill>
                  <a:srgbClr val="000000"/>
                </a:solidFill>
                <a:latin typeface="Times New Roman" panose="02020603050405020304" pitchFamily="18" charset="0"/>
              </a:rPr>
              <a:t>We explain how to create and configure this data control shortly.</a:t>
            </a:r>
          </a:p>
          <a:p>
            <a:pPr eaLnBrk="1" hangingPunct="1">
              <a:lnSpc>
                <a:spcPct val="90000"/>
              </a:lnSpc>
            </a:pPr>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displays </a:t>
            </a:r>
            <a:r>
              <a:rPr lang="en-US" altLang="en-US" smtClean="0">
                <a:solidFill>
                  <a:srgbClr val="000000"/>
                </a:solidFill>
                <a:latin typeface="Arial" panose="020B0604020202020204" pitchFamily="34" charset="0"/>
              </a:rPr>
              <a:t>abc</a:t>
            </a:r>
            <a:r>
              <a:rPr lang="en-US" altLang="en-US" smtClean="0">
                <a:solidFill>
                  <a:srgbClr val="000000"/>
                </a:solidFill>
                <a:latin typeface="Times New Roman" panose="02020603050405020304" pitchFamily="18" charset="0"/>
              </a:rPr>
              <a:t>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 to indicate data that will be retrieved from a data source at runtime.</a:t>
            </a:r>
          </a:p>
          <a:p>
            <a:pPr eaLnBrk="1" hangingPunct="1">
              <a:lnSpc>
                <a:spcPct val="90000"/>
              </a:lnSpc>
            </a:pPr>
            <a:r>
              <a:rPr lang="en-US" altLang="en-US" smtClean="0">
                <a:solidFill>
                  <a:srgbClr val="000000"/>
                </a:solidFill>
                <a:latin typeface="Times New Roman" panose="02020603050405020304" pitchFamily="18" charset="0"/>
              </a:rPr>
              <a:t>You’ll learn how to create and configure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shortly.</a:t>
            </a:r>
          </a:p>
        </p:txBody>
      </p:sp>
      <p:sp>
        <p:nvSpPr>
          <p:cNvPr id="2099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1" descr="vbhtp6_13_ASP.NET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80E6"/>
                </a:solidFill>
                <a:latin typeface="Arial"/>
              </a:rPr>
              <a:t>13.8  Case Study: Database-Driven ASP.NET Guestbook (cont.)</a:t>
            </a:r>
            <a:endParaRPr lang="en-US" dirty="0" smtClean="0">
              <a:solidFill>
                <a:srgbClr val="3380E6"/>
              </a:solidFill>
              <a:latin typeface="Arial"/>
            </a:endParaRPr>
          </a:p>
        </p:txBody>
      </p:sp>
      <p:sp>
        <p:nvSpPr>
          <p:cNvPr id="209923" name="Text Placeholder 2"/>
          <p:cNvSpPr>
            <a:spLocks noGrp="1"/>
          </p:cNvSpPr>
          <p:nvPr>
            <p:ph type="body" idx="1"/>
          </p:nvPr>
        </p:nvSpPr>
        <p:spPr/>
        <p:txBody>
          <a:bodyPr/>
          <a:lstStyle/>
          <a:p>
            <a:pPr eaLnBrk="1" hangingPunct="1"/>
            <a:r>
              <a:rPr lang="en-US" altLang="en-US" b="1" i="1" smtClean="0">
                <a:solidFill>
                  <a:srgbClr val="000000"/>
                </a:solidFill>
                <a:latin typeface="Times New Roman" panose="02020603050405020304" pitchFamily="18" charset="0"/>
              </a:rPr>
              <a:t>The Guestbook Database</a:t>
            </a:r>
          </a:p>
          <a:p>
            <a:pPr eaLnBrk="1" hangingPunct="1"/>
            <a:r>
              <a:rPr lang="en-US" altLang="en-US" smtClean="0">
                <a:solidFill>
                  <a:srgbClr val="000000"/>
                </a:solidFill>
                <a:latin typeface="Times New Roman" panose="02020603050405020304" pitchFamily="18" charset="0"/>
              </a:rPr>
              <a:t>The app stores the guestbook information in a SQL Server database called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located on the web server.</a:t>
            </a:r>
          </a:p>
          <a:p>
            <a:pPr eaLnBrk="1" hangingPunct="1"/>
            <a:r>
              <a:rPr lang="en-US" altLang="en-US" smtClean="0">
                <a:solidFill>
                  <a:srgbClr val="000000"/>
                </a:solidFill>
                <a:latin typeface="Times New Roman" panose="02020603050405020304" pitchFamily="18" charset="0"/>
              </a:rPr>
              <a:t>(We provide this database in the </a:t>
            </a:r>
            <a:r>
              <a:rPr lang="en-US" altLang="en-US" smtClean="0">
                <a:solidFill>
                  <a:srgbClr val="000000"/>
                </a:solidFill>
                <a:latin typeface="Lucida Console" panose="020B0609040504020204" pitchFamily="49" charset="0"/>
              </a:rPr>
              <a:t>databases</a:t>
            </a:r>
            <a:r>
              <a:rPr lang="en-US" altLang="en-US" smtClean="0">
                <a:solidFill>
                  <a:srgbClr val="000000"/>
                </a:solidFill>
                <a:latin typeface="Times New Roman" panose="02020603050405020304" pitchFamily="18" charset="0"/>
              </a:rPr>
              <a:t> folder with this chapter’s examples.) The database contains a single table named </a:t>
            </a:r>
            <a:r>
              <a:rPr lang="en-US" altLang="en-US" smtClean="0">
                <a:solidFill>
                  <a:srgbClr val="000000"/>
                </a:solidFill>
                <a:latin typeface="Lucida Console" panose="020B0609040504020204" pitchFamily="49" charset="0"/>
              </a:rPr>
              <a:t>Messages</a:t>
            </a:r>
            <a:r>
              <a:rPr lang="en-US" altLang="en-US" smtClean="0">
                <a:solidFill>
                  <a:srgbClr val="000000"/>
                </a:solidFill>
                <a:latin typeface="Times New Roman" panose="02020603050405020304" pitchFamily="18" charset="0"/>
              </a:rPr>
              <a:t>. </a:t>
            </a:r>
          </a:p>
        </p:txBody>
      </p:sp>
      <p:sp>
        <p:nvSpPr>
          <p:cNvPr id="2119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80E6"/>
                </a:solidFill>
                <a:latin typeface="Arial"/>
              </a:rPr>
              <a:t>13.8  Case Study: Database-Driven ASP.NET Guestbook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Times New Roman" pitchFamily="18" charset="0"/>
              </a:rPr>
              <a:t>Testing the App</a:t>
            </a:r>
          </a:p>
          <a:p>
            <a:pPr lvl="1" eaLnBrk="1" hangingPunct="1">
              <a:lnSpc>
                <a:spcPct val="90000"/>
              </a:lnSpc>
              <a:defRPr/>
            </a:pPr>
            <a:r>
              <a:rPr lang="en-US" dirty="0" smtClean="0">
                <a:solidFill>
                  <a:srgbClr val="000000"/>
                </a:solidFill>
                <a:latin typeface="Times New Roman" pitchFamily="18" charset="0"/>
              </a:rPr>
              <a:t>To test this app: Select </a:t>
            </a:r>
            <a:r>
              <a:rPr lang="en-US" dirty="0" smtClean="0">
                <a:solidFill>
                  <a:srgbClr val="000000"/>
                </a:solidFill>
                <a:latin typeface="Arial" pitchFamily="34" charset="0"/>
              </a:rPr>
              <a:t>Open Web Site…</a:t>
            </a:r>
            <a:r>
              <a:rPr lang="en-US" dirty="0" smtClean="0">
                <a:solidFill>
                  <a:srgbClr val="000000"/>
                </a:solidFill>
                <a:latin typeface="Times New Roman" pitchFamily="18" charset="0"/>
              </a:rPr>
              <a:t> from the </a:t>
            </a:r>
            <a:r>
              <a:rPr lang="en-US" dirty="0" smtClean="0">
                <a:solidFill>
                  <a:srgbClr val="000000"/>
                </a:solidFill>
                <a:latin typeface="Arial" pitchFamily="34" charset="0"/>
              </a:rPr>
              <a:t>FILE</a:t>
            </a:r>
            <a:r>
              <a:rPr lang="en-US" dirty="0" smtClean="0">
                <a:solidFill>
                  <a:srgbClr val="000000"/>
                </a:solidFill>
                <a:latin typeface="Times New Roman" pitchFamily="18" charset="0"/>
              </a:rPr>
              <a:t> menu.</a:t>
            </a:r>
          </a:p>
          <a:p>
            <a:pPr lvl="1" eaLnBrk="1" hangingPunct="1">
              <a:lnSpc>
                <a:spcPct val="90000"/>
              </a:lnSpc>
              <a:defRPr/>
            </a:pPr>
            <a:r>
              <a:rPr lang="en-US" dirty="0" smtClean="0">
                <a:solidFill>
                  <a:srgbClr val="000000"/>
                </a:solidFill>
                <a:latin typeface="Times New Roman" pitchFamily="18" charset="0"/>
              </a:rPr>
              <a:t>In the </a:t>
            </a:r>
            <a:r>
              <a:rPr lang="en-US" dirty="0" smtClean="0">
                <a:solidFill>
                  <a:srgbClr val="000000"/>
                </a:solidFill>
                <a:latin typeface="Arial" pitchFamily="34" charset="0"/>
              </a:rPr>
              <a:t>Open Web Site</a:t>
            </a:r>
            <a:r>
              <a:rPr lang="en-US" dirty="0" smtClean="0">
                <a:solidFill>
                  <a:srgbClr val="000000"/>
                </a:solidFill>
                <a:latin typeface="Times New Roman" pitchFamily="18" charset="0"/>
              </a:rPr>
              <a:t> dialog, ensure that </a:t>
            </a:r>
            <a:r>
              <a:rPr lang="en-US" dirty="0" smtClean="0">
                <a:solidFill>
                  <a:srgbClr val="000000"/>
                </a:solidFill>
                <a:latin typeface="Arial" pitchFamily="34" charset="0"/>
              </a:rPr>
              <a:t>File System</a:t>
            </a:r>
            <a:r>
              <a:rPr lang="en-US" dirty="0" smtClean="0">
                <a:solidFill>
                  <a:srgbClr val="000000"/>
                </a:solidFill>
                <a:latin typeface="Times New Roman" pitchFamily="18" charset="0"/>
              </a:rPr>
              <a:t> is selected, then navigate to this chapter’s examples, select the </a:t>
            </a:r>
            <a:r>
              <a:rPr lang="en-US" dirty="0" smtClean="0">
                <a:solidFill>
                  <a:srgbClr val="000000"/>
                </a:solidFill>
                <a:latin typeface="Lucida Console" pitchFamily="49" charset="0"/>
              </a:rPr>
              <a:t>Guestbook</a:t>
            </a:r>
            <a:r>
              <a:rPr lang="en-US" dirty="0" smtClean="0">
                <a:solidFill>
                  <a:srgbClr val="000000"/>
                </a:solidFill>
                <a:latin typeface="Times New Roman" pitchFamily="18" charset="0"/>
              </a:rPr>
              <a:t> folder and click the </a:t>
            </a:r>
            <a:r>
              <a:rPr lang="en-US" dirty="0" smtClean="0">
                <a:solidFill>
                  <a:srgbClr val="000000"/>
                </a:solidFill>
                <a:latin typeface="Arial" pitchFamily="34" charset="0"/>
              </a:rPr>
              <a:t>Open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Button</a:t>
            </a:r>
            <a:r>
              <a:rPr lang="en-US" dirty="0" smtClean="0">
                <a:solidFill>
                  <a:srgbClr val="000000"/>
                </a:solidFill>
                <a:latin typeface="Times New Roman" pitchFamily="18" charset="0"/>
              </a:rPr>
              <a:t>. </a:t>
            </a:r>
          </a:p>
          <a:p>
            <a:pPr lvl="1" eaLnBrk="1" hangingPunct="1">
              <a:lnSpc>
                <a:spcPct val="90000"/>
              </a:lnSpc>
              <a:defRPr/>
            </a:pPr>
            <a:r>
              <a:rPr lang="en-US" dirty="0" smtClean="0">
                <a:solidFill>
                  <a:srgbClr val="000000"/>
                </a:solidFill>
                <a:latin typeface="Times New Roman" pitchFamily="18" charset="0"/>
              </a:rPr>
              <a:t>Select </a:t>
            </a:r>
            <a:r>
              <a:rPr lang="en-US" dirty="0" smtClean="0">
                <a:solidFill>
                  <a:srgbClr val="000000"/>
                </a:solidFill>
                <a:latin typeface="Lucida Console" pitchFamily="49" charset="0"/>
              </a:rPr>
              <a:t>Guestbook.aspx</a:t>
            </a:r>
            <a:r>
              <a:rPr lang="en-US" dirty="0" smtClean="0">
                <a:solidFill>
                  <a:srgbClr val="000000"/>
                </a:solidFill>
                <a:latin typeface="Times New Roman" pitchFamily="18" charset="0"/>
              </a:rPr>
              <a: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then type </a:t>
            </a:r>
            <a:r>
              <a:rPr lang="en-US" i="1" dirty="0" smtClean="0">
                <a:solidFill>
                  <a:srgbClr val="000000"/>
                </a:solidFill>
                <a:latin typeface="Times New Roman" pitchFamily="18" charset="0"/>
              </a:rPr>
              <a:t>Ctrl + F5 </a:t>
            </a:r>
            <a:r>
              <a:rPr lang="en-US" dirty="0" smtClean="0">
                <a:solidFill>
                  <a:srgbClr val="000000"/>
                </a:solidFill>
                <a:latin typeface="Times New Roman" pitchFamily="18" charset="0"/>
              </a:rPr>
              <a:t>to execute the web app in your default web browser.</a:t>
            </a:r>
          </a:p>
          <a:p>
            <a:pPr eaLnBrk="1" hangingPunct="1">
              <a:lnSpc>
                <a:spcPct val="90000"/>
              </a:lnSpc>
              <a:defRPr/>
            </a:pPr>
            <a:r>
              <a:rPr lang="en-US" dirty="0" smtClean="0">
                <a:solidFill>
                  <a:srgbClr val="000000"/>
                </a:solidFill>
                <a:latin typeface="Times New Roman" pitchFamily="18" charset="0"/>
              </a:rPr>
              <a:t>Figure 13.32(a) shows the user submitting a new entry.</a:t>
            </a:r>
          </a:p>
          <a:p>
            <a:pPr eaLnBrk="1" hangingPunct="1">
              <a:lnSpc>
                <a:spcPct val="90000"/>
              </a:lnSpc>
              <a:defRPr/>
            </a:pPr>
            <a:r>
              <a:rPr lang="en-US" dirty="0" smtClean="0">
                <a:solidFill>
                  <a:srgbClr val="000000"/>
                </a:solidFill>
                <a:latin typeface="Times New Roman" pitchFamily="18" charset="0"/>
              </a:rPr>
              <a:t>Figure 13.32(b) shows the new entry as the last row in the </a:t>
            </a:r>
            <a:r>
              <a:rPr lang="en-US" dirty="0" smtClean="0">
                <a:solidFill>
                  <a:srgbClr val="000000"/>
                </a:solidFill>
                <a:latin typeface="Lucida Console" pitchFamily="49" charset="0"/>
              </a:rPr>
              <a:t>GridView</a:t>
            </a:r>
            <a:r>
              <a:rPr lang="en-US" dirty="0" smtClean="0">
                <a:solidFill>
                  <a:srgbClr val="000000"/>
                </a:solidFill>
                <a:latin typeface="Times New Roman" pitchFamily="18" charset="0"/>
              </a:rPr>
              <a:t>.</a:t>
            </a:r>
          </a:p>
        </p:txBody>
      </p:sp>
      <p:sp>
        <p:nvSpPr>
          <p:cNvPr id="2129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1" descr="vbhtp6_13_ASP.NET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1" descr="vbhtp6_13_ASP.NET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a:t>
            </a:r>
          </a:p>
        </p:txBody>
      </p:sp>
      <p:sp>
        <p:nvSpPr>
          <p:cNvPr id="2140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You’ll now build this GUI and set up the data binding between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control and the database.</a:t>
            </a:r>
          </a:p>
          <a:p>
            <a:pPr eaLnBrk="1" hangingPunct="1"/>
            <a:r>
              <a:rPr lang="en-US" altLang="en-US" smtClean="0">
                <a:solidFill>
                  <a:srgbClr val="000000"/>
                </a:solidFill>
                <a:latin typeface="Times New Roman" panose="02020603050405020304" pitchFamily="18" charset="0"/>
              </a:rPr>
              <a:t>Many of these steps are similar to those performed in Chapter 12 to access and interact with a database in a Windows app.</a:t>
            </a:r>
          </a:p>
          <a:p>
            <a:pPr eaLnBrk="1" hangingPunct="1"/>
            <a:r>
              <a:rPr lang="en-US" altLang="en-US" smtClean="0">
                <a:solidFill>
                  <a:srgbClr val="000000"/>
                </a:solidFill>
                <a:latin typeface="Times New Roman" panose="02020603050405020304" pitchFamily="18" charset="0"/>
              </a:rPr>
              <a:t>We discuss the </a:t>
            </a:r>
            <a:r>
              <a:rPr lang="en-US" altLang="en-US" i="1" smtClean="0">
                <a:solidFill>
                  <a:srgbClr val="000000"/>
                </a:solidFill>
                <a:latin typeface="Times New Roman" panose="02020603050405020304" pitchFamily="18" charset="0"/>
              </a:rPr>
              <a:t>code-behind file</a:t>
            </a:r>
            <a:r>
              <a:rPr lang="en-US" altLang="en-US" smtClean="0">
                <a:solidFill>
                  <a:srgbClr val="000000"/>
                </a:solidFill>
                <a:latin typeface="Times New Roman" panose="02020603050405020304" pitchFamily="18" charset="0"/>
              </a:rPr>
              <a:t> in Section 13.8.2.</a:t>
            </a:r>
          </a:p>
        </p:txBody>
      </p:sp>
      <p:sp>
        <p:nvSpPr>
          <p:cNvPr id="2160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1709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1: Creating the Web Site</a:t>
            </a:r>
          </a:p>
          <a:p>
            <a:pPr eaLnBrk="1" hangingPunct="1">
              <a:defRPr/>
            </a:pPr>
            <a:r>
              <a:rPr lang="en-US" dirty="0" smtClean="0">
                <a:solidFill>
                  <a:srgbClr val="000000"/>
                </a:solidFill>
                <a:latin typeface="Times New Roman" pitchFamily="18" charset="0"/>
              </a:rPr>
              <a:t>To begin, follow the steps in Section 13.4.1 to create an </a:t>
            </a:r>
            <a:r>
              <a:rPr lang="en-US" dirty="0" smtClean="0">
                <a:solidFill>
                  <a:srgbClr val="000000"/>
                </a:solidFill>
                <a:latin typeface="Arial" pitchFamily="34" charset="0"/>
              </a:rPr>
              <a:t>Empty Web Site</a:t>
            </a:r>
            <a:r>
              <a:rPr lang="en-US" dirty="0" smtClean="0">
                <a:solidFill>
                  <a:srgbClr val="000000"/>
                </a:solidFill>
                <a:latin typeface="Times New Roman" pitchFamily="18" charset="0"/>
              </a:rPr>
              <a:t> named </a:t>
            </a:r>
            <a:r>
              <a:rPr lang="en-US" dirty="0" smtClean="0">
                <a:solidFill>
                  <a:srgbClr val="000000"/>
                </a:solidFill>
                <a:latin typeface="Lucida Console" pitchFamily="49" charset="0"/>
              </a:rPr>
              <a:t>Guestbook</a:t>
            </a:r>
            <a:r>
              <a:rPr lang="en-US" dirty="0" smtClean="0">
                <a:solidFill>
                  <a:srgbClr val="000000"/>
                </a:solidFill>
                <a:latin typeface="Times New Roman" pitchFamily="18" charset="0"/>
              </a:rPr>
              <a:t> then add a Web Form named </a:t>
            </a:r>
            <a:r>
              <a:rPr lang="en-US" dirty="0" smtClean="0">
                <a:solidFill>
                  <a:srgbClr val="000000"/>
                </a:solidFill>
                <a:latin typeface="Lucida Console" pitchFamily="49" charset="0"/>
              </a:rPr>
              <a:t>Guestbook.aspx</a:t>
            </a:r>
            <a:r>
              <a:rPr lang="en-US" dirty="0" smtClean="0">
                <a:solidFill>
                  <a:srgbClr val="000000"/>
                </a:solidFill>
                <a:latin typeface="Times New Roman" pitchFamily="18" charset="0"/>
              </a:rPr>
              <a:t> to the project.</a:t>
            </a:r>
          </a:p>
          <a:p>
            <a:pPr eaLnBrk="1" hangingPunct="1">
              <a:defRPr/>
            </a:pPr>
            <a:r>
              <a:rPr lang="en-US" dirty="0" smtClean="0">
                <a:solidFill>
                  <a:srgbClr val="000000"/>
                </a:solidFill>
                <a:latin typeface="Times New Roman" pitchFamily="18" charset="0"/>
              </a:rPr>
              <a:t>Set the document’s </a:t>
            </a:r>
            <a:r>
              <a:rPr lang="en-US" dirty="0" smtClean="0">
                <a:solidFill>
                  <a:srgbClr val="000000"/>
                </a:solidFill>
                <a:latin typeface="Lucida Console" pitchFamily="49" charset="0"/>
              </a:rPr>
              <a:t>Title</a:t>
            </a:r>
            <a:r>
              <a:rPr lang="en-US" dirty="0" smtClean="0">
                <a:solidFill>
                  <a:srgbClr val="000000"/>
                </a:solidFill>
                <a:latin typeface="Times New Roman" pitchFamily="18" charset="0"/>
              </a:rPr>
              <a:t> property to </a:t>
            </a:r>
            <a:r>
              <a:rPr lang="en-US" dirty="0" smtClean="0">
                <a:solidFill>
                  <a:srgbClr val="000000"/>
                </a:solidFill>
                <a:latin typeface="Lucida Console" pitchFamily="49" charset="0"/>
              </a:rPr>
              <a:t>"Guestbook"</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To ensure that </a:t>
            </a:r>
            <a:r>
              <a:rPr lang="en-US" dirty="0" smtClean="0">
                <a:solidFill>
                  <a:srgbClr val="000000"/>
                </a:solidFill>
                <a:latin typeface="Lucida Console" pitchFamily="49" charset="0"/>
              </a:rPr>
              <a:t>Guestbook.aspx</a:t>
            </a:r>
            <a:r>
              <a:rPr lang="en-US" dirty="0" smtClean="0">
                <a:solidFill>
                  <a:srgbClr val="000000"/>
                </a:solidFill>
                <a:latin typeface="Times New Roman" pitchFamily="18" charset="0"/>
              </a:rPr>
              <a:t> loads when you execute this app, right click it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Set As Start Page</a:t>
            </a:r>
            <a:r>
              <a:rPr lang="en-US" dirty="0" smtClean="0">
                <a:solidFill>
                  <a:srgbClr val="000000"/>
                </a:solidFill>
                <a:latin typeface="Times New Roman" pitchFamily="18" charset="0"/>
              </a:rPr>
              <a:t>. </a:t>
            </a:r>
          </a:p>
        </p:txBody>
      </p:sp>
      <p:sp>
        <p:nvSpPr>
          <p:cNvPr id="2170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1811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2: Creating the Form for User Input</a:t>
            </a:r>
          </a:p>
          <a:p>
            <a:pPr eaLnBrk="1" hangingPunct="1">
              <a:defRPr/>
            </a:pPr>
            <a:r>
              <a:rPr lang="en-US" sz="2400" dirty="0" smtClean="0">
                <a:solidFill>
                  <a:srgbClr val="000000"/>
                </a:solidFill>
                <a:latin typeface="Times New Roman" pitchFamily="18" charset="0"/>
              </a:rPr>
              <a:t>In </a:t>
            </a:r>
            <a:r>
              <a:rPr lang="en-US" sz="2400" dirty="0" smtClean="0">
                <a:solidFill>
                  <a:srgbClr val="000000"/>
                </a:solidFill>
                <a:latin typeface="Arial" pitchFamily="34" charset="0"/>
              </a:rPr>
              <a:t>Design</a:t>
            </a:r>
            <a:r>
              <a:rPr lang="en-US" sz="2400" dirty="0" smtClean="0">
                <a:solidFill>
                  <a:srgbClr val="000000"/>
                </a:solidFill>
                <a:latin typeface="Times New Roman" pitchFamily="18" charset="0"/>
              </a:rPr>
              <a:t> mode, add the text </a:t>
            </a:r>
            <a:r>
              <a:rPr lang="en-US" sz="2400" dirty="0" smtClean="0">
                <a:solidFill>
                  <a:srgbClr val="000000"/>
                </a:solidFill>
                <a:latin typeface="Lucida Console" pitchFamily="49" charset="0"/>
              </a:rPr>
              <a:t>Please</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leave</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a</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message</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in</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our</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guestbook:</a:t>
            </a:r>
            <a:r>
              <a:rPr lang="en-US" sz="2400" dirty="0" smtClean="0">
                <a:solidFill>
                  <a:srgbClr val="000000"/>
                </a:solidFill>
                <a:latin typeface="Times New Roman" pitchFamily="18" charset="0"/>
              </a:rPr>
              <a:t>, then use the </a:t>
            </a:r>
            <a:r>
              <a:rPr lang="en-US" sz="2400" dirty="0" smtClean="0">
                <a:solidFill>
                  <a:srgbClr val="000000"/>
                </a:solidFill>
                <a:latin typeface="Arial" pitchFamily="34" charset="0"/>
              </a:rPr>
              <a:t>Block Format</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ComboBox</a:t>
            </a:r>
            <a:r>
              <a:rPr lang="en-US" sz="2400" dirty="0" smtClean="0">
                <a:solidFill>
                  <a:srgbClr val="000000"/>
                </a:solidFill>
                <a:latin typeface="Times New Roman" pitchFamily="18" charset="0"/>
              </a:rPr>
              <a:t> in the IDE’s toolbar to change the text to </a:t>
            </a:r>
            <a:r>
              <a:rPr lang="en-US" sz="2400" dirty="0" smtClean="0">
                <a:solidFill>
                  <a:srgbClr val="000000"/>
                </a:solidFill>
                <a:latin typeface="Arial" pitchFamily="34" charset="0"/>
              </a:rPr>
              <a:t>Heading 3</a:t>
            </a:r>
            <a:r>
              <a:rPr lang="en-US" sz="2400" dirty="0" smtClean="0">
                <a:solidFill>
                  <a:srgbClr val="000000"/>
                </a:solidFill>
                <a:latin typeface="Times New Roman" pitchFamily="18" charset="0"/>
              </a:rPr>
              <a:t> format.</a:t>
            </a:r>
          </a:p>
          <a:p>
            <a:pPr eaLnBrk="1" hangingPunct="1">
              <a:defRPr/>
            </a:pPr>
            <a:r>
              <a:rPr lang="en-US" sz="2400" dirty="0" smtClean="0">
                <a:solidFill>
                  <a:srgbClr val="000000"/>
                </a:solidFill>
                <a:latin typeface="Times New Roman" pitchFamily="18" charset="0"/>
              </a:rPr>
              <a:t>Insert a table with four rows and two columns.</a:t>
            </a:r>
          </a:p>
          <a:p>
            <a:pPr eaLnBrk="1" hangingPunct="1">
              <a:defRPr/>
            </a:pPr>
            <a:r>
              <a:rPr lang="en-US" sz="2400" dirty="0" smtClean="0">
                <a:solidFill>
                  <a:srgbClr val="000000"/>
                </a:solidFill>
                <a:latin typeface="Times New Roman" pitchFamily="18" charset="0"/>
              </a:rPr>
              <a:t>Place the appropriate text (see Fig. 13.31) in the top three cells in the table’s left column.</a:t>
            </a:r>
          </a:p>
          <a:p>
            <a:pPr eaLnBrk="1" hangingPunct="1">
              <a:defRPr/>
            </a:pPr>
            <a:r>
              <a:rPr lang="en-US" sz="2400" dirty="0" smtClean="0">
                <a:solidFill>
                  <a:srgbClr val="000000"/>
                </a:solidFill>
                <a:latin typeface="Times New Roman" pitchFamily="18" charset="0"/>
              </a:rPr>
              <a:t>Then place </a:t>
            </a:r>
            <a:r>
              <a:rPr lang="en-US" sz="2400" dirty="0" smtClean="0">
                <a:solidFill>
                  <a:srgbClr val="000000"/>
                </a:solidFill>
                <a:latin typeface="Lucida Console" pitchFamily="49" charset="0"/>
              </a:rPr>
              <a:t>TextBox</a:t>
            </a:r>
            <a:r>
              <a:rPr lang="en-US" sz="2400" dirty="0" smtClean="0">
                <a:solidFill>
                  <a:srgbClr val="000000"/>
                </a:solidFill>
                <a:latin typeface="Times New Roman" pitchFamily="18" charset="0"/>
              </a:rPr>
              <a:t>es named </a:t>
            </a:r>
            <a:r>
              <a:rPr lang="en-US" sz="2400" dirty="0" smtClean="0">
                <a:solidFill>
                  <a:srgbClr val="000000"/>
                </a:solidFill>
                <a:latin typeface="Lucida Console" pitchFamily="49" charset="0"/>
              </a:rPr>
              <a:t>nameTextBox</a:t>
            </a:r>
            <a:r>
              <a:rPr lang="en-US" sz="2400" dirty="0" smtClean="0">
                <a:solidFill>
                  <a:srgbClr val="000000"/>
                </a:solidFill>
                <a:latin typeface="Times New Roman" pitchFamily="18" charset="0"/>
              </a:rPr>
              <a:t>, </a:t>
            </a:r>
            <a:r>
              <a:rPr lang="en-US" sz="2400" dirty="0" smtClean="0">
                <a:solidFill>
                  <a:srgbClr val="000000"/>
                </a:solidFill>
                <a:latin typeface="Lucida Console" pitchFamily="49" charset="0"/>
              </a:rPr>
              <a:t>emailTextBox</a:t>
            </a:r>
            <a:r>
              <a:rPr lang="en-US" sz="2400" dirty="0" smtClean="0">
                <a:solidFill>
                  <a:srgbClr val="000000"/>
                </a:solidFill>
                <a:latin typeface="Times New Roman" pitchFamily="18" charset="0"/>
              </a:rPr>
              <a:t> and </a:t>
            </a:r>
            <a:r>
              <a:rPr lang="en-US" sz="2400" dirty="0" smtClean="0">
                <a:solidFill>
                  <a:srgbClr val="000000"/>
                </a:solidFill>
                <a:latin typeface="Lucida Console" pitchFamily="49" charset="0"/>
              </a:rPr>
              <a:t>messageTextBox</a:t>
            </a:r>
            <a:r>
              <a:rPr lang="en-US" sz="2400" dirty="0" smtClean="0">
                <a:solidFill>
                  <a:srgbClr val="000000"/>
                </a:solidFill>
                <a:latin typeface="Times New Roman" pitchFamily="18" charset="0"/>
              </a:rPr>
              <a:t> in the top three table cells in the right column.</a:t>
            </a:r>
          </a:p>
        </p:txBody>
      </p:sp>
      <p:sp>
        <p:nvSpPr>
          <p:cNvPr id="2181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vbhtp6_13_ASP.NET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13.3  Multitier App Architecture</a:t>
            </a:r>
            <a:r>
              <a:rPr lang="en-US" dirty="0">
                <a:solidFill>
                  <a:srgbClr val="3380E6"/>
                </a:solidFill>
                <a:latin typeface="Arial"/>
              </a:rPr>
              <a:t>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Times New Roman" pitchFamily="18" charset="0"/>
              </a:rPr>
              <a:t>Information Tier</a:t>
            </a:r>
          </a:p>
          <a:p>
            <a:pPr eaLnBrk="1" hangingPunct="1">
              <a:lnSpc>
                <a:spcPct val="90000"/>
              </a:lnSpc>
              <a:defRPr/>
            </a:pPr>
            <a:r>
              <a:rPr lang="en-US" dirty="0" smtClean="0">
                <a:solidFill>
                  <a:srgbClr val="000000"/>
                </a:solidFill>
                <a:latin typeface="Times New Roman" pitchFamily="18" charset="0"/>
              </a:rPr>
              <a:t>The </a:t>
            </a:r>
            <a:r>
              <a:rPr lang="en-US" dirty="0" smtClean="0">
                <a:solidFill>
                  <a:srgbClr val="0000FF"/>
                </a:solidFill>
                <a:latin typeface="Times New Roman" pitchFamily="18" charset="0"/>
              </a:rPr>
              <a:t>bottom tier</a:t>
            </a:r>
            <a:r>
              <a:rPr lang="en-US" dirty="0" smtClean="0">
                <a:solidFill>
                  <a:srgbClr val="000000"/>
                </a:solidFill>
                <a:latin typeface="Times New Roman" pitchFamily="18" charset="0"/>
              </a:rPr>
              <a:t> (also called the </a:t>
            </a:r>
            <a:r>
              <a:rPr lang="en-US" dirty="0" smtClean="0">
                <a:solidFill>
                  <a:srgbClr val="0000FF"/>
                </a:solidFill>
                <a:latin typeface="Times New Roman" pitchFamily="18" charset="0"/>
              </a:rPr>
              <a:t>information tier</a:t>
            </a:r>
            <a:r>
              <a:rPr lang="en-US" dirty="0" smtClean="0">
                <a:solidFill>
                  <a:srgbClr val="000000"/>
                </a:solidFill>
                <a:latin typeface="Times New Roman" pitchFamily="18" charset="0"/>
              </a:rPr>
              <a:t>) maintains the app’s data.</a:t>
            </a:r>
          </a:p>
          <a:p>
            <a:pPr eaLnBrk="1" hangingPunct="1">
              <a:lnSpc>
                <a:spcPct val="90000"/>
              </a:lnSpc>
              <a:defRPr/>
            </a:pPr>
            <a:r>
              <a:rPr lang="en-US" dirty="0" smtClean="0">
                <a:solidFill>
                  <a:srgbClr val="000000"/>
                </a:solidFill>
                <a:latin typeface="Times New Roman" pitchFamily="18" charset="0"/>
              </a:rPr>
              <a:t>This tier typically stores data in a relational database management system.</a:t>
            </a:r>
          </a:p>
          <a:p>
            <a:pPr eaLnBrk="1" hangingPunct="1">
              <a:lnSpc>
                <a:spcPct val="90000"/>
              </a:lnSpc>
              <a:defRPr/>
            </a:pPr>
            <a:r>
              <a:rPr lang="en-US" dirty="0" smtClean="0">
                <a:solidFill>
                  <a:srgbClr val="000000"/>
                </a:solidFill>
                <a:latin typeface="Times New Roman" pitchFamily="18" charset="0"/>
              </a:rPr>
              <a:t>For example, a retail store might have a database for storing product information, such as descriptions, prices and quantities in stock.</a:t>
            </a:r>
          </a:p>
          <a:p>
            <a:pPr eaLnBrk="1" hangingPunct="1">
              <a:lnSpc>
                <a:spcPct val="90000"/>
              </a:lnSpc>
              <a:defRPr/>
            </a:pPr>
            <a:r>
              <a:rPr lang="en-US" dirty="0" smtClean="0">
                <a:solidFill>
                  <a:srgbClr val="000000"/>
                </a:solidFill>
                <a:latin typeface="Times New Roman" pitchFamily="18" charset="0"/>
              </a:rPr>
              <a:t>The same database also might contain customer information, such as user names, billing addresses and credit card numbers.</a:t>
            </a:r>
          </a:p>
          <a:p>
            <a:pPr eaLnBrk="1" hangingPunct="1">
              <a:lnSpc>
                <a:spcPct val="90000"/>
              </a:lnSpc>
              <a:defRPr/>
            </a:pPr>
            <a:r>
              <a:rPr lang="en-US" dirty="0" smtClean="0">
                <a:solidFill>
                  <a:srgbClr val="000000"/>
                </a:solidFill>
                <a:latin typeface="Times New Roman" pitchFamily="18" charset="0"/>
              </a:rPr>
              <a:t>This tier can contain multiple databases, which together comprise the data needed for an app.</a:t>
            </a:r>
          </a:p>
        </p:txBody>
      </p:sp>
      <p:sp>
        <p:nvSpPr>
          <p:cNvPr id="297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170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Configure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es as follows:</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cs typeface="Arial" panose="020B0604020202020204" pitchFamily="34" charset="0"/>
              </a:rPr>
              <a:t>FORMAT &gt; New Style…</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cs typeface="Arial" panose="020B0604020202020204" pitchFamily="34" charset="0"/>
              </a:rPr>
              <a:t>New Style </a:t>
            </a:r>
            <a:r>
              <a:rPr lang="en-US" altLang="en-US" smtClean="0">
                <a:solidFill>
                  <a:srgbClr val="000000"/>
                </a:solidFill>
                <a:latin typeface="Times New Roman" panose="02020603050405020304" pitchFamily="18" charset="0"/>
              </a:rPr>
              <a:t>dialog. In the </a:t>
            </a:r>
            <a:r>
              <a:rPr lang="en-US" altLang="en-US" smtClean="0">
                <a:solidFill>
                  <a:srgbClr val="000000"/>
                </a:solidFill>
                <a:latin typeface="Arial" panose="020B0604020202020204" pitchFamily="34" charset="0"/>
                <a:cs typeface="Arial" panose="020B0604020202020204" pitchFamily="34" charset="0"/>
              </a:rPr>
              <a:t>Selector</a:t>
            </a:r>
            <a:r>
              <a:rPr lang="en-US" altLang="en-US" smtClean="0">
                <a:solidFill>
                  <a:srgbClr val="000000"/>
                </a:solidFill>
                <a:latin typeface="Times New Roman" panose="02020603050405020304" pitchFamily="18" charset="0"/>
              </a:rPr>
              <a:t> field, specify </a:t>
            </a:r>
            <a:r>
              <a:rPr lang="en-US" altLang="en-US" smtClean="0">
                <a:solidFill>
                  <a:srgbClr val="000000"/>
                </a:solidFill>
                <a:latin typeface="Lucida Console" panose="020B0609040504020204" pitchFamily="49" charset="0"/>
              </a:rPr>
              <a:t>.textBoxWidth </a:t>
            </a:r>
            <a:r>
              <a:rPr lang="en-US" altLang="en-US" smtClean="0">
                <a:solidFill>
                  <a:srgbClr val="000000"/>
                </a:solidFill>
                <a:latin typeface="Times New Roman" panose="02020603050405020304" pitchFamily="18" charset="0"/>
              </a:rPr>
              <a:t>as the new style’s name. Select the </a:t>
            </a:r>
            <a:r>
              <a:rPr lang="en-US" altLang="en-US" smtClean="0">
                <a:solidFill>
                  <a:srgbClr val="000000"/>
                </a:solidFill>
                <a:latin typeface="Arial" panose="020B0604020202020204" pitchFamily="34" charset="0"/>
                <a:cs typeface="Arial" panose="020B0604020202020204" pitchFamily="34" charset="0"/>
              </a:rPr>
              <a:t>Category</a:t>
            </a:r>
            <a:r>
              <a:rPr lang="en-US" altLang="en-US" smtClean="0">
                <a:solidFill>
                  <a:srgbClr val="000000"/>
                </a:solidFill>
                <a:latin typeface="Times New Roman" panose="02020603050405020304" pitchFamily="18" charset="0"/>
              </a:rPr>
              <a:t> named </a:t>
            </a:r>
            <a:r>
              <a:rPr lang="en-US" altLang="en-US" smtClean="0">
                <a:solidFill>
                  <a:srgbClr val="000000"/>
                </a:solidFill>
                <a:latin typeface="Arial" panose="020B0604020202020204" pitchFamily="34" charset="0"/>
                <a:cs typeface="Arial" panose="020B0604020202020204" pitchFamily="34" charset="0"/>
              </a:rPr>
              <a:t>Position</a:t>
            </a:r>
            <a:r>
              <a:rPr lang="en-US" altLang="en-US" smtClean="0">
                <a:solidFill>
                  <a:srgbClr val="000000"/>
                </a:solidFill>
                <a:latin typeface="Times New Roman" panose="02020603050405020304" pitchFamily="18" charset="0"/>
              </a:rPr>
              <a:t>, then set the </a:t>
            </a:r>
            <a:r>
              <a:rPr lang="en-US" altLang="en-US" smtClean="0">
                <a:solidFill>
                  <a:srgbClr val="000000"/>
                </a:solidFill>
                <a:latin typeface="Arial" panose="020B0604020202020204" pitchFamily="34" charset="0"/>
                <a:cs typeface="Arial" panose="020B0604020202020204" pitchFamily="34" charset="0"/>
              </a:rPr>
              <a:t>width:</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300px</a:t>
            </a:r>
            <a:r>
              <a:rPr lang="en-US" altLang="en-US" smtClean="0">
                <a:solidFill>
                  <a:srgbClr val="000000"/>
                </a:solidFill>
                <a:latin typeface="Times New Roman" panose="02020603050405020304" pitchFamily="18" charset="0"/>
              </a:rPr>
              <a:t> and click </a:t>
            </a:r>
            <a:r>
              <a:rPr lang="en-US" altLang="en-US" smtClean="0">
                <a:solidFill>
                  <a:srgbClr val="000000"/>
                </a:solidFill>
                <a:latin typeface="Arial" panose="020B0604020202020204" pitchFamily="34" charset="0"/>
                <a:cs typeface="Arial" panose="020B0604020202020204" pitchFamily="34" charset="0"/>
              </a:rPr>
              <a:t>OK</a:t>
            </a:r>
            <a:r>
              <a:rPr lang="en-US" altLang="en-US" smtClean="0">
                <a:solidFill>
                  <a:srgbClr val="000000"/>
                </a:solidFill>
                <a:latin typeface="Times New Roman" panose="02020603050405020304" pitchFamily="18" charset="0"/>
              </a:rPr>
              <a:t> to create the style and dismiss the dialog. Next set the </a:t>
            </a:r>
            <a:r>
              <a:rPr lang="en-US" altLang="en-US" smtClean="0">
                <a:solidFill>
                  <a:srgbClr val="000000"/>
                </a:solidFill>
                <a:latin typeface="Lucida Console" panose="020B0609040504020204" pitchFamily="49" charset="0"/>
              </a:rPr>
              <a:t>CssClass</a:t>
            </a:r>
            <a:r>
              <a:rPr lang="en-US" altLang="en-US" smtClean="0">
                <a:solidFill>
                  <a:srgbClr val="000000"/>
                </a:solidFill>
                <a:latin typeface="Times New Roman" panose="02020603050405020304" pitchFamily="18" charset="0"/>
              </a:rPr>
              <a:t> property for both the </a:t>
            </a:r>
            <a:r>
              <a:rPr lang="en-US" altLang="en-US" smtClean="0">
                <a:solidFill>
                  <a:srgbClr val="000000"/>
                </a:solidFill>
                <a:latin typeface="Lucida Console" panose="020B0609040504020204" pitchFamily="49" charset="0"/>
              </a:rPr>
              <a:t>nameTextBox</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emailTextBox</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textBoxWidth</a:t>
            </a:r>
            <a:r>
              <a:rPr lang="en-US" altLang="en-US" smtClean="0">
                <a:solidFill>
                  <a:srgbClr val="000000"/>
                </a:solidFill>
                <a:latin typeface="Times New Roman" panose="02020603050405020304" pitchFamily="18" charset="0"/>
              </a:rPr>
              <a:t>. This uses the style to set both </a:t>
            </a:r>
            <a:r>
              <a:rPr lang="en-US" altLang="en-US" smtClean="0">
                <a:solidFill>
                  <a:srgbClr val="000000"/>
                </a:solidFill>
                <a:latin typeface="Lucida Console" panose="020B0609040504020204" pitchFamily="49" charset="0"/>
              </a:rPr>
              <a:t>TextBoxes</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300</a:t>
            </a:r>
            <a:r>
              <a:rPr lang="en-US" altLang="en-US" smtClean="0">
                <a:solidFill>
                  <a:srgbClr val="000000"/>
                </a:solidFill>
                <a:latin typeface="Times New Roman" panose="02020603050405020304" pitchFamily="18" charset="0"/>
              </a:rPr>
              <a:t> pixels wide.</a:t>
            </a:r>
          </a:p>
        </p:txBody>
      </p:sp>
      <p:sp>
        <p:nvSpPr>
          <p:cNvPr id="2191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18115" name="Text Placeholder 2"/>
          <p:cNvSpPr>
            <a:spLocks noGrp="1"/>
          </p:cNvSpPr>
          <p:nvPr>
            <p:ph type="body" idx="1"/>
          </p:nvPr>
        </p:nvSpPr>
        <p:spPr>
          <a:xfrm>
            <a:off x="457200" y="1371600"/>
            <a:ext cx="8229600" cy="4525963"/>
          </a:xfrm>
        </p:spPr>
        <p:txBody>
          <a:bodyPr/>
          <a:lstStyle/>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cs typeface="Arial" panose="020B0604020202020204" pitchFamily="34" charset="0"/>
              </a:rPr>
              <a:t>FORMAT &gt; New Style…</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cs typeface="Arial" panose="020B0604020202020204" pitchFamily="34" charset="0"/>
              </a:rPr>
              <a:t>New Style </a:t>
            </a:r>
            <a:r>
              <a:rPr lang="en-US" altLang="en-US" smtClean="0">
                <a:solidFill>
                  <a:srgbClr val="000000"/>
                </a:solidFill>
                <a:latin typeface="Times New Roman" panose="02020603050405020304" pitchFamily="18" charset="0"/>
              </a:rPr>
              <a:t>dialog. In the </a:t>
            </a:r>
            <a:r>
              <a:rPr lang="en-US" altLang="en-US" smtClean="0">
                <a:solidFill>
                  <a:srgbClr val="000000"/>
                </a:solidFill>
                <a:latin typeface="Arial" panose="020B0604020202020204" pitchFamily="34" charset="0"/>
                <a:cs typeface="Arial" panose="020B0604020202020204" pitchFamily="34" charset="0"/>
              </a:rPr>
              <a:t>Selector</a:t>
            </a:r>
            <a:r>
              <a:rPr lang="en-US" altLang="en-US" smtClean="0">
                <a:solidFill>
                  <a:srgbClr val="000000"/>
                </a:solidFill>
                <a:latin typeface="Times New Roman" panose="02020603050405020304" pitchFamily="18" charset="0"/>
              </a:rPr>
              <a:t> field, specify </a:t>
            </a:r>
            <a:r>
              <a:rPr lang="en-US" altLang="en-US" smtClean="0">
                <a:solidFill>
                  <a:srgbClr val="000000"/>
                </a:solidFill>
                <a:latin typeface="Lucida Console" panose="020B0609040504020204" pitchFamily="49" charset="0"/>
              </a:rPr>
              <a:t>.textBoxHeight</a:t>
            </a:r>
            <a:r>
              <a:rPr lang="en-US" altLang="en-US" smtClean="0">
                <a:solidFill>
                  <a:srgbClr val="000000"/>
                </a:solidFill>
                <a:latin typeface="Times New Roman" panose="02020603050405020304" pitchFamily="18" charset="0"/>
              </a:rPr>
              <a:t> as the new style’s name. Select the </a:t>
            </a:r>
            <a:r>
              <a:rPr lang="en-US" altLang="en-US" smtClean="0">
                <a:solidFill>
                  <a:srgbClr val="000000"/>
                </a:solidFill>
                <a:latin typeface="Arial" panose="020B0604020202020204" pitchFamily="34" charset="0"/>
                <a:cs typeface="Arial" panose="020B0604020202020204" pitchFamily="34" charset="0"/>
              </a:rPr>
              <a:t>Category</a:t>
            </a:r>
            <a:r>
              <a:rPr lang="en-US" altLang="en-US" smtClean="0">
                <a:solidFill>
                  <a:srgbClr val="000000"/>
                </a:solidFill>
                <a:latin typeface="Times New Roman" panose="02020603050405020304" pitchFamily="18" charset="0"/>
              </a:rPr>
              <a:t> named </a:t>
            </a:r>
            <a:r>
              <a:rPr lang="en-US" altLang="en-US" smtClean="0">
                <a:solidFill>
                  <a:srgbClr val="000000"/>
                </a:solidFill>
                <a:latin typeface="Arial" panose="020B0604020202020204" pitchFamily="34" charset="0"/>
                <a:cs typeface="Arial" panose="020B0604020202020204" pitchFamily="34" charset="0"/>
              </a:rPr>
              <a:t>Position</a:t>
            </a:r>
            <a:r>
              <a:rPr lang="en-US" altLang="en-US" smtClean="0">
                <a:solidFill>
                  <a:srgbClr val="000000"/>
                </a:solidFill>
                <a:latin typeface="Times New Roman" panose="02020603050405020304" pitchFamily="18" charset="0"/>
              </a:rPr>
              <a:t>, then set the </a:t>
            </a:r>
            <a:r>
              <a:rPr lang="en-US" altLang="en-US" smtClean="0">
                <a:solidFill>
                  <a:srgbClr val="000000"/>
                </a:solidFill>
                <a:latin typeface="Arial" panose="020B0604020202020204" pitchFamily="34" charset="0"/>
                <a:cs typeface="Arial" panose="020B0604020202020204" pitchFamily="34" charset="0"/>
              </a:rPr>
              <a:t>height:</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100px</a:t>
            </a:r>
            <a:r>
              <a:rPr lang="en-US" altLang="en-US" smtClean="0">
                <a:solidFill>
                  <a:srgbClr val="000000"/>
                </a:solidFill>
                <a:latin typeface="Times New Roman" panose="02020603050405020304" pitchFamily="18" charset="0"/>
              </a:rPr>
              <a:t> and click </a:t>
            </a:r>
            <a:r>
              <a:rPr lang="en-US" altLang="en-US" smtClean="0">
                <a:solidFill>
                  <a:srgbClr val="000000"/>
                </a:solidFill>
                <a:latin typeface="Arial" panose="020B0604020202020204" pitchFamily="34" charset="0"/>
                <a:cs typeface="Arial" panose="020B0604020202020204" pitchFamily="34" charset="0"/>
              </a:rPr>
              <a:t>OK</a:t>
            </a:r>
            <a:r>
              <a:rPr lang="en-US" altLang="en-US" smtClean="0">
                <a:solidFill>
                  <a:srgbClr val="000000"/>
                </a:solidFill>
                <a:latin typeface="Times New Roman" panose="02020603050405020304" pitchFamily="18" charset="0"/>
              </a:rPr>
              <a:t> to create the style and dismiss the dialog. Next set </a:t>
            </a:r>
            <a:r>
              <a:rPr lang="en-US" altLang="en-US" smtClean="0">
                <a:solidFill>
                  <a:srgbClr val="000000"/>
                </a:solidFill>
                <a:latin typeface="Lucida Console" panose="020B0609040504020204" pitchFamily="49" charset="0"/>
              </a:rPr>
              <a:t>messageTextBox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CssClass</a:t>
            </a:r>
            <a:r>
              <a:rPr lang="en-US" altLang="en-US" smtClean="0">
                <a:solidFill>
                  <a:srgbClr val="000000"/>
                </a:solidFill>
                <a:latin typeface="Times New Roman" panose="02020603050405020304" pitchFamily="18" charset="0"/>
              </a:rPr>
              <a:t> property to </a:t>
            </a:r>
          </a:p>
          <a:p>
            <a:pPr marL="630238" lvl="2" indent="0" eaLnBrk="1" hangingPunct="1">
              <a:buFont typeface="Wingdings 2" panose="05020102010507070707" pitchFamily="18" charset="2"/>
              <a:buNone/>
            </a:pPr>
            <a:r>
              <a:rPr lang="en-US" altLang="en-US" smtClean="0">
                <a:solidFill>
                  <a:srgbClr val="000000"/>
                </a:solidFill>
                <a:latin typeface="Lucida Console" panose="020B0609040504020204" pitchFamily="49" charset="0"/>
              </a:rPr>
              <a:t>     textBoxWidth textBoxHeight</a:t>
            </a:r>
          </a:p>
          <a:p>
            <a:pPr lvl="1" eaLnBrk="1" hangingPunct="1"/>
            <a:r>
              <a:rPr lang="en-US" altLang="en-US" smtClean="0">
                <a:solidFill>
                  <a:srgbClr val="000000"/>
                </a:solidFill>
                <a:latin typeface="Times New Roman" panose="02020603050405020304" pitchFamily="18" charset="0"/>
              </a:rPr>
              <a:t>This uses both the </a:t>
            </a:r>
            <a:r>
              <a:rPr lang="en-US" altLang="en-US" smtClean="0">
                <a:solidFill>
                  <a:srgbClr val="000000"/>
                </a:solidFill>
                <a:latin typeface="Lucida Console" panose="020B0609040504020204" pitchFamily="49" charset="0"/>
              </a:rPr>
              <a:t>.textBoxWidth</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.textBoxHeight</a:t>
            </a:r>
            <a:r>
              <a:rPr lang="en-US" altLang="en-US" smtClean="0">
                <a:solidFill>
                  <a:srgbClr val="000000"/>
                </a:solidFill>
                <a:latin typeface="Times New Roman" panose="02020603050405020304" pitchFamily="18" charset="0"/>
              </a:rPr>
              <a:t> styles to set </a:t>
            </a:r>
            <a:r>
              <a:rPr lang="en-US" altLang="en-US" smtClean="0">
                <a:solidFill>
                  <a:srgbClr val="000000"/>
                </a:solidFill>
                <a:latin typeface="Lucida Console" panose="020B0609040504020204" pitchFamily="49" charset="0"/>
              </a:rPr>
              <a:t>messageTextBox</a:t>
            </a:r>
            <a:r>
              <a:rPr lang="en-US" altLang="en-US" smtClean="0">
                <a:solidFill>
                  <a:srgbClr val="000000"/>
                </a:solidFill>
                <a:latin typeface="Times New Roman" panose="02020603050405020304" pitchFamily="18" charset="0"/>
              </a:rPr>
              <a:t>’s width to </a:t>
            </a:r>
            <a:r>
              <a:rPr lang="en-US" altLang="en-US" smtClean="0">
                <a:solidFill>
                  <a:srgbClr val="000000"/>
                </a:solidFill>
                <a:latin typeface="Lucida Console" panose="020B0609040504020204" pitchFamily="49" charset="0"/>
              </a:rPr>
              <a:t>300</a:t>
            </a:r>
            <a:r>
              <a:rPr lang="en-US" altLang="en-US" smtClean="0">
                <a:solidFill>
                  <a:srgbClr val="000000"/>
                </a:solidFill>
                <a:latin typeface="Times New Roman" panose="02020603050405020304" pitchFamily="18" charset="0"/>
              </a:rPr>
              <a:t> pixels and height to </a:t>
            </a:r>
            <a:r>
              <a:rPr lang="en-US" altLang="en-US" smtClean="0">
                <a:solidFill>
                  <a:srgbClr val="000000"/>
                </a:solidFill>
                <a:latin typeface="Lucida Console" panose="020B0609040504020204" pitchFamily="49" charset="0"/>
              </a:rPr>
              <a:t>100</a:t>
            </a:r>
            <a:r>
              <a:rPr lang="en-US" altLang="en-US" smtClean="0">
                <a:solidFill>
                  <a:srgbClr val="000000"/>
                </a:solidFill>
                <a:latin typeface="Times New Roman" panose="02020603050405020304" pitchFamily="18" charset="0"/>
              </a:rPr>
              <a:t> pixels. Also set </a:t>
            </a:r>
            <a:r>
              <a:rPr lang="en-US" altLang="en-US" smtClean="0">
                <a:solidFill>
                  <a:srgbClr val="000000"/>
                </a:solidFill>
                <a:latin typeface="Lucida Console" panose="020B0609040504020204" pitchFamily="49" charset="0"/>
              </a:rPr>
              <a:t>messageTextBox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TextMode</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MultiLine</a:t>
            </a:r>
            <a:r>
              <a:rPr lang="en-US" altLang="en-US" smtClean="0">
                <a:solidFill>
                  <a:srgbClr val="000000"/>
                </a:solidFill>
                <a:latin typeface="Times New Roman" panose="02020603050405020304" pitchFamily="18" charset="0"/>
              </a:rPr>
              <a:t> so the user can type a message containing multiple lines of text.</a:t>
            </a:r>
          </a:p>
        </p:txBody>
      </p:sp>
      <p:sp>
        <p:nvSpPr>
          <p:cNvPr id="2191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191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Finally, add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s named </a:t>
            </a:r>
            <a:r>
              <a:rPr lang="en-US" altLang="en-US" smtClean="0">
                <a:solidFill>
                  <a:srgbClr val="000000"/>
                </a:solidFill>
                <a:latin typeface="Lucida Console" panose="020B0609040504020204" pitchFamily="49" charset="0"/>
              </a:rPr>
              <a:t>submitButton</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clearButton</a:t>
            </a:r>
            <a:r>
              <a:rPr lang="en-US" altLang="en-US" smtClean="0">
                <a:solidFill>
                  <a:srgbClr val="000000"/>
                </a:solidFill>
                <a:latin typeface="Times New Roman" panose="02020603050405020304" pitchFamily="18" charset="0"/>
              </a:rPr>
              <a:t> to the bottom-right table cell.</a:t>
            </a:r>
          </a:p>
          <a:p>
            <a:pPr eaLnBrk="1" hangingPunct="1"/>
            <a:r>
              <a:rPr lang="en-US" altLang="en-US" smtClean="0">
                <a:solidFill>
                  <a:srgbClr val="000000"/>
                </a:solidFill>
                <a:latin typeface="Times New Roman" panose="02020603050405020304" pitchFamily="18" charset="0"/>
              </a:rPr>
              <a:t>Set the buttons’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properties to </a:t>
            </a:r>
            <a:r>
              <a:rPr lang="en-US" altLang="en-US" smtClean="0">
                <a:solidFill>
                  <a:srgbClr val="000000"/>
                </a:solidFill>
                <a:latin typeface="Lucida Console" panose="020B0609040504020204" pitchFamily="49" charset="0"/>
              </a:rPr>
              <a:t>Submit</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Clear</a:t>
            </a:r>
            <a:r>
              <a:rPr lang="en-US" altLang="en-US" smtClean="0">
                <a:solidFill>
                  <a:srgbClr val="000000"/>
                </a:solidFill>
                <a:latin typeface="Times New Roman" panose="02020603050405020304" pitchFamily="18" charset="0"/>
              </a:rPr>
              <a:t>, respectively.</a:t>
            </a:r>
          </a:p>
          <a:p>
            <a:pPr eaLnBrk="1" hangingPunct="1"/>
            <a:r>
              <a:rPr lang="en-US" altLang="en-US" smtClean="0">
                <a:solidFill>
                  <a:srgbClr val="000000"/>
                </a:solidFill>
                <a:latin typeface="Times New Roman" panose="02020603050405020304" pitchFamily="18" charset="0"/>
              </a:rPr>
              <a:t>We discuss the buttons’ event handlers when we present the code-behind file.</a:t>
            </a:r>
          </a:p>
          <a:p>
            <a:pPr eaLnBrk="1" hangingPunct="1"/>
            <a:r>
              <a:rPr lang="en-US" altLang="en-US" smtClean="0">
                <a:solidFill>
                  <a:srgbClr val="000000"/>
                </a:solidFill>
                <a:latin typeface="Times New Roman" panose="02020603050405020304" pitchFamily="18" charset="0"/>
              </a:rPr>
              <a:t>You can create these event handlers now by double clicking each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a:t>
            </a:r>
          </a:p>
        </p:txBody>
      </p:sp>
      <p:sp>
        <p:nvSpPr>
          <p:cNvPr id="2201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Times New Roman" pitchFamily="18" charset="0"/>
              </a:rPr>
              <a:t>Step 3: Adding a </a:t>
            </a:r>
            <a:r>
              <a:rPr lang="en-US" sz="2500" b="1" i="1" dirty="0" smtClean="0">
                <a:solidFill>
                  <a:srgbClr val="000000"/>
                </a:solidFill>
                <a:latin typeface="Lucida Console" pitchFamily="49" charset="0"/>
              </a:rPr>
              <a:t>GridView</a:t>
            </a:r>
            <a:r>
              <a:rPr lang="en-US" sz="2500" b="1" i="1" dirty="0" smtClean="0">
                <a:solidFill>
                  <a:srgbClr val="000000"/>
                </a:solidFill>
                <a:latin typeface="Times New Roman" pitchFamily="18" charset="0"/>
              </a:rPr>
              <a:t> Control to the Web Form</a:t>
            </a:r>
          </a:p>
          <a:p>
            <a:pPr eaLnBrk="1" hangingPunct="1">
              <a:lnSpc>
                <a:spcPct val="90000"/>
              </a:lnSpc>
              <a:defRPr/>
            </a:pPr>
            <a:r>
              <a:rPr lang="en-US" sz="2500" dirty="0" smtClean="0">
                <a:solidFill>
                  <a:srgbClr val="000000"/>
                </a:solidFill>
                <a:latin typeface="Times New Roman" pitchFamily="18" charset="0"/>
              </a:rPr>
              <a:t>Add a </a:t>
            </a:r>
            <a:r>
              <a:rPr lang="en-US" sz="2500" dirty="0" smtClean="0">
                <a:solidFill>
                  <a:srgbClr val="000000"/>
                </a:solidFill>
                <a:latin typeface="Lucida Console" pitchFamily="49" charset="0"/>
              </a:rPr>
              <a:t>GridView</a:t>
            </a:r>
            <a:r>
              <a:rPr lang="en-US" sz="2500" dirty="0" smtClean="0">
                <a:solidFill>
                  <a:srgbClr val="000000"/>
                </a:solidFill>
                <a:latin typeface="Times New Roman" pitchFamily="18" charset="0"/>
              </a:rPr>
              <a:t> named </a:t>
            </a:r>
            <a:r>
              <a:rPr lang="en-US" sz="2500" dirty="0" smtClean="0">
                <a:solidFill>
                  <a:srgbClr val="000000"/>
                </a:solidFill>
                <a:latin typeface="Lucida Console" pitchFamily="49" charset="0"/>
              </a:rPr>
              <a:t>messagesGridView</a:t>
            </a:r>
            <a:r>
              <a:rPr lang="en-US" sz="2500" dirty="0" smtClean="0">
                <a:solidFill>
                  <a:srgbClr val="000000"/>
                </a:solidFill>
                <a:latin typeface="Times New Roman" pitchFamily="18" charset="0"/>
              </a:rPr>
              <a:t> that will display the guestbook entries.</a:t>
            </a:r>
          </a:p>
          <a:p>
            <a:pPr eaLnBrk="1" hangingPunct="1">
              <a:lnSpc>
                <a:spcPct val="90000"/>
              </a:lnSpc>
              <a:defRPr/>
            </a:pPr>
            <a:r>
              <a:rPr lang="en-US" sz="2500" dirty="0" smtClean="0">
                <a:solidFill>
                  <a:srgbClr val="000000"/>
                </a:solidFill>
                <a:latin typeface="Times New Roman" pitchFamily="18" charset="0"/>
              </a:rPr>
              <a:t>This control is located in the </a:t>
            </a:r>
            <a:r>
              <a:rPr lang="en-US" sz="2500" dirty="0" smtClean="0">
                <a:solidFill>
                  <a:srgbClr val="000000"/>
                </a:solidFill>
                <a:latin typeface="Arial" pitchFamily="34" charset="0"/>
                <a:cs typeface="Arial" pitchFamily="34" charset="0"/>
              </a:rPr>
              <a:t>Toolbox</a:t>
            </a:r>
            <a:r>
              <a:rPr lang="en-US" sz="2500" dirty="0" smtClean="0">
                <a:solidFill>
                  <a:srgbClr val="000000"/>
                </a:solidFill>
                <a:latin typeface="Times New Roman" pitchFamily="18" charset="0"/>
              </a:rPr>
              <a:t>’s </a:t>
            </a:r>
            <a:r>
              <a:rPr lang="en-US" sz="2500" dirty="0" smtClean="0">
                <a:solidFill>
                  <a:srgbClr val="000000"/>
                </a:solidFill>
                <a:latin typeface="Arial" pitchFamily="34" charset="0"/>
              </a:rPr>
              <a:t>Data</a:t>
            </a:r>
            <a:r>
              <a:rPr lang="en-US" sz="2500" dirty="0" smtClean="0">
                <a:solidFill>
                  <a:srgbClr val="000000"/>
                </a:solidFill>
                <a:latin typeface="Times New Roman" pitchFamily="18" charset="0"/>
              </a:rPr>
              <a:t> section.</a:t>
            </a:r>
          </a:p>
          <a:p>
            <a:pPr eaLnBrk="1" hangingPunct="1">
              <a:lnSpc>
                <a:spcPct val="90000"/>
              </a:lnSpc>
              <a:defRPr/>
            </a:pPr>
            <a:r>
              <a:rPr lang="en-US" sz="2500" dirty="0" smtClean="0">
                <a:solidFill>
                  <a:srgbClr val="000000"/>
                </a:solidFill>
                <a:latin typeface="Times New Roman" pitchFamily="18" charset="0"/>
              </a:rPr>
              <a:t>The colors for the </a:t>
            </a:r>
            <a:r>
              <a:rPr lang="en-US" sz="2500" dirty="0" smtClean="0">
                <a:solidFill>
                  <a:srgbClr val="000000"/>
                </a:solidFill>
                <a:latin typeface="Lucida Console" pitchFamily="49" charset="0"/>
              </a:rPr>
              <a:t>GridView</a:t>
            </a:r>
            <a:r>
              <a:rPr lang="en-US" sz="2500" dirty="0" smtClean="0">
                <a:solidFill>
                  <a:srgbClr val="000000"/>
                </a:solidFill>
                <a:latin typeface="Times New Roman" pitchFamily="18" charset="0"/>
              </a:rPr>
              <a:t> are specified through the </a:t>
            </a:r>
            <a:r>
              <a:rPr lang="en-US" sz="2500" dirty="0" smtClean="0">
                <a:solidFill>
                  <a:srgbClr val="000000"/>
                </a:solidFill>
                <a:latin typeface="Arial" pitchFamily="34" charset="0"/>
              </a:rPr>
              <a:t>Auto</a:t>
            </a:r>
            <a:r>
              <a:rPr lang="en-US" sz="2500" dirty="0" smtClean="0">
                <a:solidFill>
                  <a:srgbClr val="000000"/>
                </a:solidFill>
                <a:latin typeface="Times New Roman" pitchFamily="18" charset="0"/>
              </a:rPr>
              <a:t> </a:t>
            </a:r>
            <a:r>
              <a:rPr lang="en-US" sz="2500" dirty="0" smtClean="0">
                <a:solidFill>
                  <a:srgbClr val="000000"/>
                </a:solidFill>
                <a:latin typeface="Arial" pitchFamily="34" charset="0"/>
              </a:rPr>
              <a:t>Format..</a:t>
            </a:r>
            <a:r>
              <a:rPr lang="en-US" sz="2500" dirty="0" smtClean="0">
                <a:solidFill>
                  <a:srgbClr val="000000"/>
                </a:solidFill>
                <a:latin typeface="Times New Roman" pitchFamily="18" charset="0"/>
              </a:rPr>
              <a:t>.</a:t>
            </a:r>
          </a:p>
          <a:p>
            <a:pPr eaLnBrk="1" hangingPunct="1">
              <a:lnSpc>
                <a:spcPct val="90000"/>
              </a:lnSpc>
              <a:defRPr/>
            </a:pPr>
            <a:r>
              <a:rPr lang="en-US" sz="2500" dirty="0" smtClean="0">
                <a:solidFill>
                  <a:srgbClr val="000000"/>
                </a:solidFill>
                <a:latin typeface="Times New Roman" pitchFamily="18" charset="0"/>
              </a:rPr>
              <a:t>link in the </a:t>
            </a:r>
            <a:r>
              <a:rPr lang="en-US" sz="2500" dirty="0" smtClean="0">
                <a:solidFill>
                  <a:srgbClr val="000000"/>
                </a:solidFill>
                <a:latin typeface="Arial" pitchFamily="34" charset="0"/>
              </a:rPr>
              <a:t>GridView Tasks</a:t>
            </a:r>
            <a:r>
              <a:rPr lang="en-US" sz="2500" dirty="0" smtClean="0">
                <a:solidFill>
                  <a:srgbClr val="000000"/>
                </a:solidFill>
                <a:latin typeface="Times New Roman" pitchFamily="18" charset="0"/>
              </a:rPr>
              <a:t> </a:t>
            </a:r>
            <a:r>
              <a:rPr lang="en-US" sz="2500" i="1" dirty="0" smtClean="0">
                <a:solidFill>
                  <a:srgbClr val="000000"/>
                </a:solidFill>
                <a:latin typeface="Times New Roman" pitchFamily="18" charset="0"/>
              </a:rPr>
              <a:t>smart-tag menu</a:t>
            </a:r>
            <a:r>
              <a:rPr lang="en-US" sz="2500" dirty="0" smtClean="0">
                <a:solidFill>
                  <a:srgbClr val="000000"/>
                </a:solidFill>
                <a:latin typeface="Times New Roman" pitchFamily="18" charset="0"/>
              </a:rPr>
              <a:t> that opens when you place the </a:t>
            </a:r>
            <a:r>
              <a:rPr lang="en-US" sz="2500" dirty="0" smtClean="0">
                <a:solidFill>
                  <a:srgbClr val="000000"/>
                </a:solidFill>
                <a:latin typeface="Lucida Console" pitchFamily="49" charset="0"/>
              </a:rPr>
              <a:t>GridView</a:t>
            </a:r>
            <a:r>
              <a:rPr lang="en-US" sz="2500" dirty="0" smtClean="0">
                <a:solidFill>
                  <a:srgbClr val="000000"/>
                </a:solidFill>
                <a:latin typeface="Times New Roman" pitchFamily="18" charset="0"/>
              </a:rPr>
              <a:t> on the page.</a:t>
            </a:r>
          </a:p>
          <a:p>
            <a:pPr eaLnBrk="1" hangingPunct="1">
              <a:lnSpc>
                <a:spcPct val="90000"/>
              </a:lnSpc>
              <a:defRPr/>
            </a:pPr>
            <a:r>
              <a:rPr lang="en-US" sz="2500" dirty="0" smtClean="0">
                <a:solidFill>
                  <a:srgbClr val="000000"/>
                </a:solidFill>
                <a:latin typeface="Times New Roman" pitchFamily="18" charset="0"/>
              </a:rPr>
              <a:t>Clicking this link displays an </a:t>
            </a:r>
            <a:r>
              <a:rPr lang="en-US" sz="2500" dirty="0" smtClean="0">
                <a:solidFill>
                  <a:srgbClr val="000000"/>
                </a:solidFill>
                <a:latin typeface="Arial" pitchFamily="34" charset="0"/>
              </a:rPr>
              <a:t>AutoFormat</a:t>
            </a:r>
            <a:r>
              <a:rPr lang="en-US" sz="2500" dirty="0" smtClean="0">
                <a:solidFill>
                  <a:srgbClr val="000000"/>
                </a:solidFill>
                <a:latin typeface="Times New Roman" pitchFamily="18" charset="0"/>
              </a:rPr>
              <a:t> dialog with several choices.</a:t>
            </a:r>
          </a:p>
          <a:p>
            <a:pPr eaLnBrk="1" hangingPunct="1">
              <a:lnSpc>
                <a:spcPct val="90000"/>
              </a:lnSpc>
              <a:defRPr/>
            </a:pPr>
            <a:r>
              <a:rPr lang="en-US" sz="2500" dirty="0" smtClean="0">
                <a:solidFill>
                  <a:srgbClr val="000000"/>
                </a:solidFill>
                <a:latin typeface="Times New Roman" pitchFamily="18" charset="0"/>
              </a:rPr>
              <a:t>In this example, we chose </a:t>
            </a:r>
            <a:r>
              <a:rPr lang="en-US" sz="2500" dirty="0" smtClean="0">
                <a:solidFill>
                  <a:srgbClr val="000000"/>
                </a:solidFill>
                <a:latin typeface="Arial" pitchFamily="34" charset="0"/>
              </a:rPr>
              <a:t>Professional</a:t>
            </a:r>
            <a:r>
              <a:rPr lang="en-US" sz="2500" dirty="0" smtClean="0">
                <a:solidFill>
                  <a:srgbClr val="000000"/>
                </a:solidFill>
                <a:latin typeface="Times New Roman" pitchFamily="18" charset="0"/>
              </a:rPr>
              <a:t>.</a:t>
            </a:r>
          </a:p>
          <a:p>
            <a:pPr eaLnBrk="1" hangingPunct="1">
              <a:lnSpc>
                <a:spcPct val="90000"/>
              </a:lnSpc>
              <a:defRPr/>
            </a:pPr>
            <a:r>
              <a:rPr lang="en-US" sz="2500" dirty="0" smtClean="0">
                <a:solidFill>
                  <a:srgbClr val="000000"/>
                </a:solidFill>
                <a:latin typeface="Times New Roman" pitchFamily="18" charset="0"/>
              </a:rPr>
              <a:t>We show how to set the </a:t>
            </a:r>
            <a:r>
              <a:rPr lang="en-US" sz="2500" dirty="0" smtClean="0">
                <a:solidFill>
                  <a:srgbClr val="000000"/>
                </a:solidFill>
                <a:latin typeface="Lucida Console" pitchFamily="49" charset="0"/>
              </a:rPr>
              <a:t>GridView</a:t>
            </a:r>
            <a:r>
              <a:rPr lang="en-US" sz="2500" dirty="0" smtClean="0">
                <a:solidFill>
                  <a:srgbClr val="000000"/>
                </a:solidFill>
                <a:latin typeface="Times New Roman" pitchFamily="18" charset="0"/>
              </a:rPr>
              <a:t>’s data source (that is, where it gets the data to display in its rows and columns) shortly. </a:t>
            </a:r>
          </a:p>
        </p:txBody>
      </p:sp>
      <p:sp>
        <p:nvSpPr>
          <p:cNvPr id="2211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5283" name="Text Placeholder 2"/>
          <p:cNvSpPr>
            <a:spLocks noGrp="1"/>
          </p:cNvSpPr>
          <p:nvPr>
            <p:ph type="body" idx="1"/>
          </p:nvPr>
        </p:nvSpPr>
        <p:spPr>
          <a:xfrm>
            <a:off x="457200" y="1295400"/>
            <a:ext cx="8229600" cy="4525963"/>
          </a:xfrm>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5: Creating the Entity Data Model</a:t>
            </a:r>
          </a:p>
          <a:p>
            <a:pPr eaLnBrk="1" hangingPunct="1">
              <a:defRPr/>
            </a:pPr>
            <a:r>
              <a:rPr lang="en-US" dirty="0" smtClean="0">
                <a:solidFill>
                  <a:srgbClr val="000000"/>
                </a:solidFill>
                <a:latin typeface="Times New Roman" pitchFamily="18" charset="0"/>
              </a:rPr>
              <a:t>Next, you’ll add an entity data model to the project. </a:t>
            </a:r>
          </a:p>
          <a:p>
            <a:pPr lvl="1" eaLnBrk="1" hangingPunct="1">
              <a:defRPr/>
            </a:pPr>
            <a:r>
              <a:rPr lang="en-US" dirty="0" smtClean="0">
                <a:solidFill>
                  <a:srgbClr val="000000"/>
                </a:solidFill>
                <a:latin typeface="Times New Roman" pitchFamily="18" charset="0"/>
              </a:rPr>
              <a:t>Right click the project name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Add &gt; Add New Item…</a:t>
            </a:r>
            <a:r>
              <a:rPr lang="en-US" dirty="0" smtClean="0">
                <a:solidFill>
                  <a:srgbClr val="000000"/>
                </a:solidFill>
                <a:latin typeface="Times New Roman" pitchFamily="18" charset="0"/>
              </a:rPr>
              <a:t> to display the </a:t>
            </a:r>
            <a:r>
              <a:rPr lang="en-US" dirty="0" smtClean="0">
                <a:solidFill>
                  <a:srgbClr val="000000"/>
                </a:solidFill>
                <a:latin typeface="Arial" pitchFamily="34" charset="0"/>
              </a:rPr>
              <a:t>Add New Item</a:t>
            </a:r>
            <a:r>
              <a:rPr lang="en-US" dirty="0" smtClean="0">
                <a:solidFill>
                  <a:srgbClr val="000000"/>
                </a:solidFill>
                <a:latin typeface="Times New Roman" pitchFamily="18" charset="0"/>
              </a:rPr>
              <a:t> dialog.</a:t>
            </a:r>
          </a:p>
          <a:p>
            <a:pPr lvl="1" eaLnBrk="1" hangingPunct="1">
              <a:defRPr/>
            </a:pPr>
            <a:r>
              <a:rPr lang="en-US" dirty="0" smtClean="0">
                <a:solidFill>
                  <a:srgbClr val="000000"/>
                </a:solidFill>
                <a:latin typeface="Times New Roman" pitchFamily="18" charset="0"/>
              </a:rPr>
              <a:t>Select </a:t>
            </a:r>
            <a:r>
              <a:rPr lang="en-US" dirty="0" smtClean="0">
                <a:solidFill>
                  <a:srgbClr val="000000"/>
                </a:solidFill>
                <a:latin typeface="Arial" pitchFamily="34" charset="0"/>
                <a:cs typeface="Arial" pitchFamily="34" charset="0"/>
              </a:rPr>
              <a:t>ADO.NET Entity Data Model</a:t>
            </a:r>
            <a:r>
              <a:rPr lang="en-US" dirty="0" smtClean="0">
                <a:solidFill>
                  <a:srgbClr val="000000"/>
                </a:solidFill>
                <a:latin typeface="Times New Roman" pitchFamily="18" charset="0"/>
              </a:rPr>
              <a:t>, change the </a:t>
            </a:r>
            <a:r>
              <a:rPr lang="en-US" dirty="0" smtClean="0">
                <a:solidFill>
                  <a:srgbClr val="000000"/>
                </a:solidFill>
                <a:latin typeface="Arial" pitchFamily="34" charset="0"/>
                <a:cs typeface="Arial" pitchFamily="34" charset="0"/>
              </a:rPr>
              <a:t>Name</a:t>
            </a:r>
            <a:r>
              <a:rPr lang="en-US" dirty="0" smtClean="0">
                <a:solidFill>
                  <a:srgbClr val="000000"/>
                </a:solidFill>
                <a:latin typeface="Times New Roman" pitchFamily="18" charset="0"/>
              </a:rPr>
              <a:t> to </a:t>
            </a:r>
            <a:r>
              <a:rPr lang="en-US" dirty="0" smtClean="0">
                <a:solidFill>
                  <a:srgbClr val="000000"/>
                </a:solidFill>
                <a:latin typeface="Lucida Console" pitchFamily="49" charset="0"/>
              </a:rPr>
              <a:t>GuestbookModel.edmx</a:t>
            </a:r>
            <a:r>
              <a:rPr lang="en-US" dirty="0" smtClean="0">
                <a:solidFill>
                  <a:srgbClr val="000000"/>
                </a:solidFill>
                <a:latin typeface="Times New Roman" pitchFamily="18" charset="0"/>
              </a:rPr>
              <a:t> and click </a:t>
            </a:r>
            <a:r>
              <a:rPr lang="en-US" dirty="0" smtClean="0">
                <a:solidFill>
                  <a:srgbClr val="000000"/>
                </a:solidFill>
                <a:latin typeface="Arial" pitchFamily="34" charset="0"/>
              </a:rPr>
              <a:t>Add</a:t>
            </a:r>
            <a:r>
              <a:rPr lang="en-US" dirty="0" smtClean="0">
                <a:solidFill>
                  <a:srgbClr val="000000"/>
                </a:solidFill>
                <a:latin typeface="Times New Roman" pitchFamily="18" charset="0"/>
              </a:rPr>
              <a:t>. A dialog appears asking if you would like to put your new entity data model classes in the </a:t>
            </a:r>
            <a:r>
              <a:rPr lang="en-US" dirty="0" smtClean="0">
                <a:solidFill>
                  <a:srgbClr val="000000"/>
                </a:solidFill>
                <a:latin typeface="Lucida Console" pitchFamily="49" charset="0"/>
              </a:rPr>
              <a:t>App_Code</a:t>
            </a:r>
            <a:r>
              <a:rPr lang="en-US" dirty="0" smtClean="0">
                <a:solidFill>
                  <a:srgbClr val="000000"/>
                </a:solidFill>
                <a:latin typeface="Times New Roman" pitchFamily="18" charset="0"/>
              </a:rPr>
              <a:t> folder; click </a:t>
            </a:r>
            <a:r>
              <a:rPr lang="en-US" dirty="0" smtClean="0">
                <a:solidFill>
                  <a:srgbClr val="000000"/>
                </a:solidFill>
                <a:latin typeface="Arial" pitchFamily="34" charset="0"/>
              </a:rPr>
              <a:t>Yes</a:t>
            </a:r>
            <a:r>
              <a:rPr lang="en-US" dirty="0" smtClean="0">
                <a:solidFill>
                  <a:srgbClr val="000000"/>
                </a:solidFill>
                <a:latin typeface="Times New Roman" pitchFamily="18" charset="0"/>
              </a:rPr>
              <a:t>. The IDE will create an </a:t>
            </a:r>
            <a:r>
              <a:rPr lang="en-US" dirty="0" smtClean="0">
                <a:solidFill>
                  <a:srgbClr val="000000"/>
                </a:solidFill>
                <a:latin typeface="Lucida Console" pitchFamily="49" charset="0"/>
              </a:rPr>
              <a:t>App_Code</a:t>
            </a:r>
            <a:r>
              <a:rPr lang="en-US" dirty="0" smtClean="0">
                <a:solidFill>
                  <a:srgbClr val="000000"/>
                </a:solidFill>
                <a:latin typeface="Times New Roman" pitchFamily="18" charset="0"/>
              </a:rPr>
              <a:t> folder and place the entity data model classes information in that folder. For security reasons, this folder can be accessed only by the web app on the server—clients cannot access this folder over a network.</a:t>
            </a:r>
          </a:p>
          <a:p>
            <a:pPr lvl="1" eaLnBrk="1" hangingPunct="1">
              <a:defRPr/>
            </a:pPr>
            <a:endParaRPr lang="en-US" dirty="0" smtClean="0">
              <a:solidFill>
                <a:srgbClr val="000000"/>
              </a:solidFill>
              <a:latin typeface="Times New Roman" pitchFamily="18" charset="0"/>
            </a:endParaRPr>
          </a:p>
        </p:txBody>
      </p:sp>
      <p:sp>
        <p:nvSpPr>
          <p:cNvPr id="2252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2211"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Next, the </a:t>
            </a:r>
            <a:r>
              <a:rPr lang="en-US" altLang="en-US" smtClean="0">
                <a:solidFill>
                  <a:srgbClr val="000000"/>
                </a:solidFill>
                <a:latin typeface="Arial" panose="020B0604020202020204" pitchFamily="34" charset="0"/>
                <a:cs typeface="Arial" panose="020B0604020202020204" pitchFamily="34" charset="0"/>
              </a:rPr>
              <a:t>Entity Data Model Wizard</a:t>
            </a:r>
            <a:r>
              <a:rPr lang="en-US" altLang="en-US" smtClean="0">
                <a:solidFill>
                  <a:srgbClr val="000000"/>
                </a:solidFill>
                <a:latin typeface="Times New Roman" panose="02020603050405020304" pitchFamily="18" charset="0"/>
              </a:rPr>
              <a:t> dialog appears. Ensure that </a:t>
            </a:r>
            <a:r>
              <a:rPr lang="en-US" altLang="en-US" smtClean="0">
                <a:solidFill>
                  <a:srgbClr val="000000"/>
                </a:solidFill>
                <a:latin typeface="Arial" panose="020B0604020202020204" pitchFamily="34" charset="0"/>
                <a:cs typeface="Arial" panose="020B0604020202020204" pitchFamily="34" charset="0"/>
              </a:rPr>
              <a:t>Generate from database</a:t>
            </a:r>
            <a:r>
              <a:rPr lang="en-US" altLang="en-US" smtClean="0">
                <a:solidFill>
                  <a:srgbClr val="000000"/>
                </a:solidFill>
                <a:latin typeface="Times New Roman" panose="02020603050405020304" pitchFamily="18" charset="0"/>
              </a:rPr>
              <a:t> is selected so that you can generate the model from the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database, then click </a:t>
            </a:r>
            <a:r>
              <a:rPr lang="en-US" altLang="en-US" smtClean="0">
                <a:solidFill>
                  <a:srgbClr val="000000"/>
                </a:solidFill>
                <a:latin typeface="Arial" panose="020B0604020202020204" pitchFamily="34" charset="0"/>
                <a:cs typeface="Arial" panose="020B0604020202020204" pitchFamily="34" charset="0"/>
              </a:rPr>
              <a:t>Next &gt;</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cs typeface="Arial" panose="020B0604020202020204" pitchFamily="34" charset="0"/>
              </a:rPr>
              <a:t>Entity Data Model Wizard</a:t>
            </a:r>
            <a:r>
              <a:rPr lang="en-US" altLang="en-US" smtClean="0">
                <a:solidFill>
                  <a:srgbClr val="000000"/>
                </a:solidFill>
                <a:latin typeface="Times New Roman" panose="02020603050405020304" pitchFamily="18" charset="0"/>
              </a:rPr>
              <a:t> dialog’s </a:t>
            </a:r>
            <a:r>
              <a:rPr lang="en-US" altLang="en-US" smtClean="0">
                <a:solidFill>
                  <a:srgbClr val="000000"/>
                </a:solidFill>
                <a:latin typeface="Arial" panose="020B0604020202020204" pitchFamily="34" charset="0"/>
                <a:cs typeface="Arial" panose="020B0604020202020204" pitchFamily="34" charset="0"/>
              </a:rPr>
              <a:t>Choose Your Data Connection</a:t>
            </a:r>
            <a:r>
              <a:rPr lang="en-US" altLang="en-US" smtClean="0">
                <a:solidFill>
                  <a:srgbClr val="000000"/>
                </a:solidFill>
                <a:latin typeface="Times New Roman" panose="02020603050405020304" pitchFamily="18" charset="0"/>
              </a:rPr>
              <a:t> step, click </a:t>
            </a:r>
            <a:r>
              <a:rPr lang="en-US" altLang="en-US" smtClean="0">
                <a:solidFill>
                  <a:srgbClr val="000000"/>
                </a:solidFill>
                <a:latin typeface="Arial" panose="020B0604020202020204" pitchFamily="34" charset="0"/>
                <a:cs typeface="Arial" panose="020B0604020202020204" pitchFamily="34" charset="0"/>
              </a:rPr>
              <a:t>New Connection…</a:t>
            </a:r>
            <a:r>
              <a:rPr lang="en-US" altLang="en-US" smtClean="0">
                <a:solidFill>
                  <a:srgbClr val="000000"/>
                </a:solidFill>
                <a:latin typeface="Times New Roman" panose="02020603050405020304" pitchFamily="18" charset="0"/>
              </a:rPr>
              <a:t> then use the </a:t>
            </a:r>
            <a:r>
              <a:rPr lang="en-US" altLang="en-US" smtClean="0">
                <a:solidFill>
                  <a:srgbClr val="000000"/>
                </a:solidFill>
                <a:latin typeface="Arial" panose="020B0604020202020204" pitchFamily="34" charset="0"/>
                <a:cs typeface="Arial" panose="020B0604020202020204" pitchFamily="34" charset="0"/>
              </a:rPr>
              <a:t>Connection Properties </a:t>
            </a:r>
            <a:r>
              <a:rPr lang="en-US" altLang="en-US" smtClean="0">
                <a:solidFill>
                  <a:srgbClr val="000000"/>
                </a:solidFill>
                <a:latin typeface="Times New Roman" panose="02020603050405020304" pitchFamily="18" charset="0"/>
              </a:rPr>
              <a:t>dialog to locate the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database file (included in the databases folder with this chapter’s examples). Click </a:t>
            </a:r>
            <a:r>
              <a:rPr lang="en-US" altLang="en-US" smtClean="0">
                <a:solidFill>
                  <a:srgbClr val="000000"/>
                </a:solidFill>
                <a:latin typeface="Arial" panose="020B0604020202020204" pitchFamily="34" charset="0"/>
                <a:cs typeface="Arial" panose="020B0604020202020204" pitchFamily="34" charset="0"/>
              </a:rPr>
              <a:t>OK</a:t>
            </a:r>
            <a:r>
              <a:rPr lang="en-US" altLang="en-US" smtClean="0">
                <a:solidFill>
                  <a:srgbClr val="000000"/>
                </a:solidFill>
                <a:latin typeface="Times New Roman" panose="02020603050405020304" pitchFamily="18" charset="0"/>
              </a:rPr>
              <a:t> to create the connection, then click </a:t>
            </a:r>
            <a:r>
              <a:rPr lang="en-US" altLang="en-US" smtClean="0">
                <a:solidFill>
                  <a:srgbClr val="000000"/>
                </a:solidFill>
                <a:latin typeface="Arial" panose="020B0604020202020204" pitchFamily="34" charset="0"/>
                <a:cs typeface="Arial" panose="020B0604020202020204" pitchFamily="34" charset="0"/>
              </a:rPr>
              <a:t>Next &gt;</a:t>
            </a:r>
            <a:r>
              <a:rPr lang="en-US" altLang="en-US" smtClean="0">
                <a:solidFill>
                  <a:srgbClr val="000000"/>
                </a:solidFill>
                <a:latin typeface="Times New Roman" panose="02020603050405020304" pitchFamily="18" charset="0"/>
              </a:rPr>
              <a:t> to complete the </a:t>
            </a:r>
            <a:r>
              <a:rPr lang="en-US" altLang="en-US" smtClean="0">
                <a:solidFill>
                  <a:srgbClr val="000000"/>
                </a:solidFill>
                <a:latin typeface="Arial" panose="020B0604020202020204" pitchFamily="34" charset="0"/>
                <a:cs typeface="Arial" panose="020B0604020202020204" pitchFamily="34" charset="0"/>
              </a:rPr>
              <a:t>Choose Your Data Connection</a:t>
            </a:r>
            <a:r>
              <a:rPr lang="en-US" altLang="en-US" smtClean="0">
                <a:solidFill>
                  <a:srgbClr val="000000"/>
                </a:solidFill>
                <a:latin typeface="Times New Roman" panose="02020603050405020304" pitchFamily="18" charset="0"/>
              </a:rPr>
              <a:t> step. </a:t>
            </a:r>
          </a:p>
        </p:txBody>
      </p:sp>
      <p:sp>
        <p:nvSpPr>
          <p:cNvPr id="2263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323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A dialog appears asking if you would like to copy the database file into your project. Click </a:t>
            </a:r>
            <a:r>
              <a:rPr lang="en-US" altLang="en-US" smtClean="0">
                <a:solidFill>
                  <a:srgbClr val="000000"/>
                </a:solidFill>
                <a:latin typeface="Arial" panose="020B0604020202020204" pitchFamily="34" charset="0"/>
                <a:cs typeface="Arial" panose="020B0604020202020204" pitchFamily="34" charset="0"/>
              </a:rPr>
              <a:t>Yes</a:t>
            </a:r>
            <a:r>
              <a:rPr lang="en-US" altLang="en-US" smtClean="0">
                <a:solidFill>
                  <a:srgbClr val="000000"/>
                </a:solidFill>
                <a:latin typeface="Times New Roman" panose="02020603050405020304" pitchFamily="18" charset="0"/>
              </a:rPr>
              <a:t>. The IDE will create an </a:t>
            </a:r>
            <a:r>
              <a:rPr lang="en-US" altLang="en-US" smtClean="0">
                <a:solidFill>
                  <a:srgbClr val="000000"/>
                </a:solidFill>
                <a:latin typeface="Lucida Console" panose="020B0609040504020204" pitchFamily="49" charset="0"/>
              </a:rPr>
              <a:t>App_Data</a:t>
            </a:r>
            <a:r>
              <a:rPr lang="en-US" altLang="en-US" smtClean="0">
                <a:solidFill>
                  <a:srgbClr val="000000"/>
                </a:solidFill>
                <a:latin typeface="Times New Roman" panose="02020603050405020304" pitchFamily="18" charset="0"/>
              </a:rPr>
              <a:t> folder and place the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file in that folder. Like the </a:t>
            </a:r>
            <a:r>
              <a:rPr lang="en-US" altLang="en-US" smtClean="0">
                <a:solidFill>
                  <a:srgbClr val="000000"/>
                </a:solidFill>
                <a:latin typeface="Lucida Console" panose="020B0609040504020204" pitchFamily="49" charset="0"/>
              </a:rPr>
              <a:t>App_Code</a:t>
            </a:r>
            <a:r>
              <a:rPr lang="en-US" altLang="en-US" smtClean="0">
                <a:solidFill>
                  <a:srgbClr val="000000"/>
                </a:solidFill>
                <a:latin typeface="Times New Roman" panose="02020603050405020304" pitchFamily="18" charset="0"/>
              </a:rPr>
              <a:t> folder, this folder can be accessed only by the web app on the server. </a:t>
            </a:r>
          </a:p>
        </p:txBody>
      </p:sp>
      <p:sp>
        <p:nvSpPr>
          <p:cNvPr id="2263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425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cs typeface="Arial" panose="020B0604020202020204" pitchFamily="34" charset="0"/>
              </a:rPr>
              <a:t>Entity Data Model Wizard </a:t>
            </a:r>
            <a:r>
              <a:rPr lang="en-US" altLang="en-US" smtClean="0">
                <a:solidFill>
                  <a:srgbClr val="000000"/>
                </a:solidFill>
                <a:latin typeface="Times New Roman" panose="02020603050405020304" pitchFamily="18" charset="0"/>
              </a:rPr>
              <a:t>dialog’s </a:t>
            </a:r>
            <a:r>
              <a:rPr lang="en-US" altLang="en-US" smtClean="0">
                <a:solidFill>
                  <a:srgbClr val="000000"/>
                </a:solidFill>
                <a:latin typeface="Arial" panose="020B0604020202020204" pitchFamily="34" charset="0"/>
                <a:cs typeface="Arial" panose="020B0604020202020204" pitchFamily="34" charset="0"/>
              </a:rPr>
              <a:t>Choose Your Database Objects and Settings</a:t>
            </a:r>
            <a:r>
              <a:rPr lang="en-US" altLang="en-US" smtClean="0">
                <a:solidFill>
                  <a:srgbClr val="000000"/>
                </a:solidFill>
                <a:latin typeface="Times New Roman" panose="02020603050405020304" pitchFamily="18" charset="0"/>
              </a:rPr>
              <a:t> step, select the </a:t>
            </a:r>
            <a:r>
              <a:rPr lang="en-US" altLang="en-US" smtClean="0">
                <a:solidFill>
                  <a:srgbClr val="000000"/>
                </a:solidFill>
                <a:latin typeface="Arial" panose="020B0604020202020204" pitchFamily="34" charset="0"/>
                <a:cs typeface="Arial" panose="020B0604020202020204" pitchFamily="34" charset="0"/>
              </a:rPr>
              <a:t>Messages</a:t>
            </a:r>
            <a:r>
              <a:rPr lang="en-US" altLang="en-US" smtClean="0">
                <a:solidFill>
                  <a:srgbClr val="000000"/>
                </a:solidFill>
                <a:latin typeface="Times New Roman" panose="02020603050405020304" pitchFamily="18" charset="0"/>
              </a:rPr>
              <a:t> table from the database. By default, the IDE names the model </a:t>
            </a:r>
            <a:r>
              <a:rPr lang="en-US" altLang="en-US" smtClean="0">
                <a:solidFill>
                  <a:srgbClr val="000000"/>
                </a:solidFill>
                <a:latin typeface="Lucida Console" panose="020B0609040504020204" pitchFamily="49" charset="0"/>
              </a:rPr>
              <a:t>GuestbookModel</a:t>
            </a:r>
            <a:r>
              <a:rPr lang="en-US" altLang="en-US" smtClean="0">
                <a:solidFill>
                  <a:srgbClr val="000000"/>
                </a:solidFill>
                <a:latin typeface="Times New Roman" panose="02020603050405020304" pitchFamily="18" charset="0"/>
              </a:rPr>
              <a:t>. Ensure that </a:t>
            </a:r>
            <a:r>
              <a:rPr lang="en-US" altLang="en-US" smtClean="0">
                <a:solidFill>
                  <a:srgbClr val="000000"/>
                </a:solidFill>
                <a:latin typeface="Arial" panose="020B0604020202020204" pitchFamily="34" charset="0"/>
                <a:cs typeface="Arial" panose="020B0604020202020204" pitchFamily="34" charset="0"/>
              </a:rPr>
              <a:t>Pluralize or singularize generated object names</a:t>
            </a:r>
            <a:r>
              <a:rPr lang="en-US" altLang="en-US" smtClean="0">
                <a:solidFill>
                  <a:srgbClr val="000000"/>
                </a:solidFill>
                <a:latin typeface="Times New Roman" panose="02020603050405020304" pitchFamily="18" charset="0"/>
              </a:rPr>
              <a:t> is checked, keep the other default settings and click </a:t>
            </a:r>
            <a:r>
              <a:rPr lang="en-US" altLang="en-US" smtClean="0">
                <a:solidFill>
                  <a:srgbClr val="000000"/>
                </a:solidFill>
                <a:latin typeface="Arial" panose="020B0604020202020204" pitchFamily="34" charset="0"/>
                <a:cs typeface="Arial" panose="020B0604020202020204" pitchFamily="34" charset="0"/>
              </a:rPr>
              <a:t>Finish</a:t>
            </a:r>
            <a:r>
              <a:rPr lang="en-US" altLang="en-US" smtClean="0">
                <a:solidFill>
                  <a:srgbClr val="000000"/>
                </a:solidFill>
                <a:latin typeface="Times New Roman" panose="02020603050405020304" pitchFamily="18" charset="0"/>
              </a:rPr>
              <a:t>. The IDE displays the </a:t>
            </a:r>
            <a:r>
              <a:rPr lang="en-US" altLang="en-US" smtClean="0">
                <a:solidFill>
                  <a:srgbClr val="000000"/>
                </a:solidFill>
                <a:latin typeface="Lucida Console" panose="020B0609040504020204" pitchFamily="49" charset="0"/>
              </a:rPr>
              <a:t>GuestbookModel</a:t>
            </a:r>
            <a:r>
              <a:rPr lang="en-US" altLang="en-US" smtClean="0">
                <a:solidFill>
                  <a:srgbClr val="000000"/>
                </a:solidFill>
                <a:latin typeface="Times New Roman" panose="02020603050405020304" pitchFamily="18" charset="0"/>
              </a:rPr>
              <a:t> in the editor, where you can see that a </a:t>
            </a:r>
            <a:r>
              <a:rPr lang="en-US" altLang="en-US" smtClean="0">
                <a:solidFill>
                  <a:srgbClr val="000000"/>
                </a:solidFill>
                <a:latin typeface="Lucida Console" panose="020B0609040504020204" pitchFamily="49" charset="0"/>
              </a:rPr>
              <a:t>Message</a:t>
            </a:r>
            <a:r>
              <a:rPr lang="en-US" altLang="en-US" smtClean="0">
                <a:solidFill>
                  <a:srgbClr val="000000"/>
                </a:solidFill>
                <a:latin typeface="Times New Roman" panose="02020603050405020304" pitchFamily="18" charset="0"/>
              </a:rPr>
              <a:t> has a </a:t>
            </a:r>
            <a:r>
              <a:rPr lang="en-US" altLang="en-US" smtClean="0">
                <a:solidFill>
                  <a:srgbClr val="000000"/>
                </a:solidFill>
                <a:latin typeface="Lucida Console" panose="020B0609040504020204" pitchFamily="49" charset="0"/>
              </a:rPr>
              <a:t>MessageID</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Date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Name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Email</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Message1</a:t>
            </a:r>
            <a:r>
              <a:rPr lang="en-US" altLang="en-US" smtClean="0">
                <a:solidFill>
                  <a:srgbClr val="000000"/>
                </a:solidFill>
                <a:latin typeface="Times New Roman" panose="02020603050405020304" pitchFamily="18" charset="0"/>
              </a:rPr>
              <a:t> property. </a:t>
            </a:r>
            <a:r>
              <a:rPr lang="en-US" altLang="en-US" smtClean="0">
                <a:solidFill>
                  <a:srgbClr val="000000"/>
                </a:solidFill>
                <a:latin typeface="Lucida Console" panose="020B0609040504020204" pitchFamily="49" charset="0"/>
              </a:rPr>
              <a:t>Message1</a:t>
            </a:r>
            <a:r>
              <a:rPr lang="en-US" altLang="en-US" smtClean="0">
                <a:solidFill>
                  <a:srgbClr val="000000"/>
                </a:solidFill>
                <a:latin typeface="Times New Roman" panose="02020603050405020304" pitchFamily="18" charset="0"/>
              </a:rPr>
              <a:t> was renamed from </a:t>
            </a:r>
            <a:r>
              <a:rPr lang="en-US" altLang="en-US" smtClean="0">
                <a:solidFill>
                  <a:srgbClr val="000000"/>
                </a:solidFill>
                <a:latin typeface="Lucida Console" panose="020B0609040504020204" pitchFamily="49" charset="0"/>
              </a:rPr>
              <a:t>Message</a:t>
            </a:r>
            <a:r>
              <a:rPr lang="en-US" altLang="en-US" smtClean="0">
                <a:solidFill>
                  <a:srgbClr val="000000"/>
                </a:solidFill>
                <a:latin typeface="Times New Roman" panose="02020603050405020304" pitchFamily="18" charset="0"/>
              </a:rPr>
              <a:t> by the IDE so that it does not conflict with the entity data model’s </a:t>
            </a:r>
            <a:r>
              <a:rPr lang="en-US" altLang="en-US" smtClean="0">
                <a:solidFill>
                  <a:srgbClr val="000000"/>
                </a:solidFill>
                <a:latin typeface="Lucida Console" panose="020B0609040504020204" pitchFamily="49" charset="0"/>
              </a:rPr>
              <a:t>Message</a:t>
            </a:r>
            <a:r>
              <a:rPr lang="en-US" altLang="en-US" smtClean="0">
                <a:solidFill>
                  <a:srgbClr val="000000"/>
                </a:solidFill>
                <a:latin typeface="Times New Roman" panose="02020603050405020304" pitchFamily="18" charset="0"/>
              </a:rPr>
              <a:t> class. </a:t>
            </a:r>
          </a:p>
        </p:txBody>
      </p:sp>
      <p:sp>
        <p:nvSpPr>
          <p:cNvPr id="2263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2733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6: Binding the </a:t>
            </a:r>
            <a:r>
              <a:rPr lang="en-US" b="1" i="1" dirty="0" smtClean="0">
                <a:solidFill>
                  <a:srgbClr val="000000"/>
                </a:solidFill>
                <a:latin typeface="Lucida Console" pitchFamily="49" charset="0"/>
              </a:rPr>
              <a:t>GridView</a:t>
            </a:r>
            <a:r>
              <a:rPr lang="en-US" b="1" i="1" dirty="0" smtClean="0">
                <a:solidFill>
                  <a:srgbClr val="000000"/>
                </a:solidFill>
                <a:latin typeface="Times New Roman" pitchFamily="18" charset="0"/>
              </a:rPr>
              <a:t> to the </a:t>
            </a:r>
            <a:r>
              <a:rPr lang="en-US" b="1" i="1" dirty="0" smtClean="0">
                <a:solidFill>
                  <a:srgbClr val="000000"/>
                </a:solidFill>
                <a:latin typeface="Lucida Console" pitchFamily="49" charset="0"/>
              </a:rPr>
              <a:t>Messages</a:t>
            </a:r>
            <a:r>
              <a:rPr lang="en-US" b="1" i="1" dirty="0" smtClean="0">
                <a:solidFill>
                  <a:srgbClr val="000000"/>
                </a:solidFill>
                <a:latin typeface="Times New Roman" pitchFamily="18" charset="0"/>
              </a:rPr>
              <a:t> Table of the </a:t>
            </a:r>
            <a:r>
              <a:rPr lang="en-US" b="1" i="1" dirty="0" smtClean="0">
                <a:solidFill>
                  <a:srgbClr val="000000"/>
                </a:solidFill>
                <a:latin typeface="Lucida Console" pitchFamily="49" charset="0"/>
              </a:rPr>
              <a:t>Guestbook</a:t>
            </a:r>
            <a:r>
              <a:rPr lang="en-US" b="1" i="1" dirty="0" smtClean="0">
                <a:solidFill>
                  <a:srgbClr val="000000"/>
                </a:solidFill>
                <a:latin typeface="Times New Roman" pitchFamily="18" charset="0"/>
              </a:rPr>
              <a:t> Database</a:t>
            </a:r>
          </a:p>
          <a:p>
            <a:pPr eaLnBrk="1" hangingPunct="1">
              <a:defRPr/>
            </a:pPr>
            <a:r>
              <a:rPr lang="en-US" dirty="0" smtClean="0">
                <a:solidFill>
                  <a:srgbClr val="000000"/>
                </a:solidFill>
                <a:latin typeface="Times New Roman" pitchFamily="18" charset="0"/>
              </a:rPr>
              <a:t>You can now configure the </a:t>
            </a:r>
            <a:r>
              <a:rPr lang="en-US" dirty="0" smtClean="0">
                <a:solidFill>
                  <a:srgbClr val="000000"/>
                </a:solidFill>
                <a:latin typeface="Lucida Console" pitchFamily="49" charset="0"/>
              </a:rPr>
              <a:t>GridView</a:t>
            </a:r>
            <a:r>
              <a:rPr lang="en-US" dirty="0" smtClean="0">
                <a:solidFill>
                  <a:srgbClr val="000000"/>
                </a:solidFill>
                <a:latin typeface="Times New Roman" pitchFamily="18" charset="0"/>
              </a:rPr>
              <a:t> to display the database’s data. </a:t>
            </a:r>
          </a:p>
          <a:p>
            <a:pPr lvl="1" eaLnBrk="1" hangingPunct="1">
              <a:defRPr/>
            </a:pPr>
            <a:r>
              <a:rPr lang="en-US" dirty="0" smtClean="0">
                <a:solidFill>
                  <a:srgbClr val="000000"/>
                </a:solidFill>
                <a:latin typeface="Times New Roman" pitchFamily="18" charset="0"/>
              </a:rPr>
              <a:t>In the </a:t>
            </a:r>
            <a:r>
              <a:rPr lang="en-US" dirty="0" smtClean="0">
                <a:solidFill>
                  <a:srgbClr val="000000"/>
                </a:solidFill>
                <a:latin typeface="Arial" pitchFamily="34" charset="0"/>
              </a:rPr>
              <a:t>GridView Tasks</a:t>
            </a:r>
            <a:r>
              <a:rPr lang="en-US" dirty="0" smtClean="0">
                <a:solidFill>
                  <a:srgbClr val="000000"/>
                </a:solidFill>
                <a:latin typeface="Times New Roman" pitchFamily="18" charset="0"/>
              </a:rPr>
              <a:t> smart-tag menu, select </a:t>
            </a:r>
            <a:r>
              <a:rPr lang="en-US" dirty="0" smtClean="0">
                <a:solidFill>
                  <a:srgbClr val="000000"/>
                </a:solidFill>
                <a:latin typeface="Arial" pitchFamily="34" charset="0"/>
              </a:rPr>
              <a:t>&lt;New data source...&gt;</a:t>
            </a:r>
            <a:r>
              <a:rPr lang="en-US" dirty="0" smtClean="0">
                <a:solidFill>
                  <a:srgbClr val="000000"/>
                </a:solidFill>
                <a:latin typeface="Times New Roman" pitchFamily="18" charset="0"/>
              </a:rPr>
              <a:t> from the </a:t>
            </a:r>
            <a:r>
              <a:rPr lang="en-US" dirty="0" smtClean="0">
                <a:solidFill>
                  <a:srgbClr val="000000"/>
                </a:solidFill>
                <a:latin typeface="Arial" pitchFamily="34" charset="0"/>
              </a:rPr>
              <a:t>Choose Data Source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ComboBox</a:t>
            </a:r>
            <a:r>
              <a:rPr lang="en-US" dirty="0" smtClean="0">
                <a:solidFill>
                  <a:srgbClr val="000000"/>
                </a:solidFill>
                <a:latin typeface="Times New Roman" pitchFamily="18" charset="0"/>
              </a:rPr>
              <a:t> to display the </a:t>
            </a:r>
            <a:r>
              <a:rPr lang="en-US" dirty="0" smtClean="0">
                <a:solidFill>
                  <a:srgbClr val="000000"/>
                </a:solidFill>
                <a:latin typeface="Arial" pitchFamily="34" charset="0"/>
              </a:rPr>
              <a:t>Data Source Configuration Wizard</a:t>
            </a:r>
            <a:r>
              <a:rPr lang="en-US" dirty="0" smtClean="0">
                <a:solidFill>
                  <a:srgbClr val="000000"/>
                </a:solidFill>
                <a:latin typeface="Times New Roman" pitchFamily="18" charset="0"/>
              </a:rPr>
              <a:t> dialog.</a:t>
            </a:r>
          </a:p>
        </p:txBody>
      </p:sp>
      <p:sp>
        <p:nvSpPr>
          <p:cNvPr id="2273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6307"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In this example, we use an </a:t>
            </a:r>
            <a:r>
              <a:rPr lang="en-US" altLang="en-US" smtClean="0">
                <a:solidFill>
                  <a:srgbClr val="0000FF"/>
                </a:solidFill>
                <a:latin typeface="Lucida Console" panose="020B0609040504020204" pitchFamily="49" charset="0"/>
              </a:rPr>
              <a:t>EntityDataSource</a:t>
            </a:r>
            <a:r>
              <a:rPr lang="en-US" altLang="en-US" smtClean="0">
                <a:solidFill>
                  <a:srgbClr val="000000"/>
                </a:solidFill>
                <a:latin typeface="Times New Roman" panose="02020603050405020304" pitchFamily="18" charset="0"/>
              </a:rPr>
              <a:t> control that allows the app to interact with the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database. Select </a:t>
            </a:r>
            <a:r>
              <a:rPr lang="en-US" altLang="en-US" smtClean="0">
                <a:solidFill>
                  <a:srgbClr val="000000"/>
                </a:solidFill>
                <a:latin typeface="Arial" panose="020B0604020202020204" pitchFamily="34" charset="0"/>
                <a:cs typeface="Arial" panose="020B0604020202020204" pitchFamily="34" charset="0"/>
              </a:rPr>
              <a:t>Entity</a:t>
            </a:r>
            <a:r>
              <a:rPr lang="en-US" altLang="en-US" smtClean="0">
                <a:solidFill>
                  <a:srgbClr val="000000"/>
                </a:solidFill>
                <a:latin typeface="Times New Roman" panose="02020603050405020304" pitchFamily="18" charset="0"/>
              </a:rPr>
              <a:t>, then in the </a:t>
            </a:r>
            <a:r>
              <a:rPr lang="en-US" altLang="en-US" smtClean="0">
                <a:solidFill>
                  <a:srgbClr val="000000"/>
                </a:solidFill>
                <a:latin typeface="Lucida Console" panose="020B0609040504020204" pitchFamily="49" charset="0"/>
              </a:rPr>
              <a:t>Specify an ID for the data source</a:t>
            </a:r>
            <a:r>
              <a:rPr lang="en-US" altLang="en-US" smtClean="0">
                <a:solidFill>
                  <a:srgbClr val="000000"/>
                </a:solidFill>
                <a:latin typeface="Times New Roman" panose="02020603050405020304" pitchFamily="18" charset="0"/>
              </a:rPr>
              <a:t> field enter </a:t>
            </a:r>
            <a:r>
              <a:rPr lang="en-US" altLang="en-US" smtClean="0">
                <a:solidFill>
                  <a:srgbClr val="000000"/>
                </a:solidFill>
                <a:latin typeface="Lucida Console" panose="020B0609040504020204" pitchFamily="49" charset="0"/>
              </a:rPr>
              <a:t>messagesEntityDataSource</a:t>
            </a:r>
            <a:r>
              <a:rPr lang="en-US" altLang="en-US" smtClean="0">
                <a:solidFill>
                  <a:srgbClr val="000000"/>
                </a:solidFill>
                <a:latin typeface="Times New Roman" panose="02020603050405020304" pitchFamily="18" charset="0"/>
              </a:rPr>
              <a:t> and click </a:t>
            </a:r>
            <a:r>
              <a:rPr lang="en-US" altLang="en-US" smtClean="0">
                <a:solidFill>
                  <a:srgbClr val="000000"/>
                </a:solidFill>
                <a:latin typeface="Arial" panose="020B0604020202020204" pitchFamily="34" charset="0"/>
              </a:rPr>
              <a:t>OK</a:t>
            </a:r>
            <a:r>
              <a:rPr lang="en-US" altLang="en-US" smtClean="0">
                <a:solidFill>
                  <a:srgbClr val="000000"/>
                </a:solidFill>
                <a:latin typeface="Times New Roman" panose="02020603050405020304" pitchFamily="18" charset="0"/>
              </a:rPr>
              <a:t> to begin the </a:t>
            </a:r>
            <a:r>
              <a:rPr lang="en-US" altLang="en-US" smtClean="0">
                <a:solidFill>
                  <a:srgbClr val="000000"/>
                </a:solidFill>
                <a:latin typeface="Arial" panose="020B0604020202020204" pitchFamily="34" charset="0"/>
              </a:rPr>
              <a:t>Configure Data Source</a:t>
            </a:r>
            <a:r>
              <a:rPr lang="en-US" altLang="en-US" smtClean="0">
                <a:solidFill>
                  <a:srgbClr val="000000"/>
                </a:solidFill>
                <a:latin typeface="Times New Roman" panose="02020603050405020304" pitchFamily="18" charset="0"/>
              </a:rPr>
              <a:t> wizard. </a:t>
            </a:r>
          </a:p>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rPr>
              <a:t>Configure Context Object</a:t>
            </a:r>
            <a:r>
              <a:rPr lang="en-US" altLang="en-US" smtClean="0">
                <a:solidFill>
                  <a:srgbClr val="000000"/>
                </a:solidFill>
                <a:latin typeface="Times New Roman" panose="02020603050405020304" pitchFamily="18" charset="0"/>
              </a:rPr>
              <a:t> step, select </a:t>
            </a:r>
            <a:r>
              <a:rPr lang="en-US" altLang="en-US" smtClean="0">
                <a:solidFill>
                  <a:srgbClr val="000000"/>
                </a:solidFill>
                <a:latin typeface="Lucida Console" panose="020B0609040504020204" pitchFamily="49" charset="0"/>
              </a:rPr>
              <a:t>GuestbookEntities</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cs typeface="Arial" panose="020B0604020202020204" pitchFamily="34" charset="0"/>
              </a:rPr>
              <a:t>Named Connection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ComboBox</a:t>
            </a:r>
            <a:r>
              <a:rPr lang="en-US" altLang="en-US" smtClean="0">
                <a:solidFill>
                  <a:srgbClr val="000000"/>
                </a:solidFill>
                <a:latin typeface="Times New Roman" panose="02020603050405020304" pitchFamily="18" charset="0"/>
              </a:rPr>
              <a:t>, then click </a:t>
            </a:r>
            <a:r>
              <a:rPr lang="en-US" altLang="en-US" smtClean="0">
                <a:solidFill>
                  <a:srgbClr val="000000"/>
                </a:solidFill>
                <a:latin typeface="Arial" panose="020B0604020202020204" pitchFamily="34" charset="0"/>
              </a:rPr>
              <a:t>Next &gt;</a:t>
            </a:r>
            <a:r>
              <a:rPr lang="en-US" altLang="en-US" smtClean="0">
                <a:solidFill>
                  <a:srgbClr val="000000"/>
                </a:solidFill>
                <a:latin typeface="Times New Roman" panose="02020603050405020304" pitchFamily="18" charset="0"/>
              </a:rPr>
              <a:t>. </a:t>
            </a:r>
          </a:p>
        </p:txBody>
      </p:sp>
      <p:sp>
        <p:nvSpPr>
          <p:cNvPr id="2283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13.3  Multitier App Architecture</a:t>
            </a:r>
            <a:r>
              <a:rPr lang="en-US" dirty="0">
                <a:solidFill>
                  <a:srgbClr val="3380E6"/>
                </a:solidFill>
                <a:latin typeface="Arial"/>
              </a:rPr>
              <a:t> (cont.)</a:t>
            </a:r>
            <a:endParaRPr lang="en-US" dirty="0" smtClean="0">
              <a:solidFill>
                <a:srgbClr val="3380E6"/>
              </a:solidFill>
              <a:latin typeface="Arial"/>
            </a:endParaRPr>
          </a:p>
        </p:txBody>
      </p:sp>
      <p:sp>
        <p:nvSpPr>
          <p:cNvPr id="307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Business Logic</a:t>
            </a:r>
          </a:p>
          <a:p>
            <a:pPr eaLnBrk="1" hangingPunct="1">
              <a:defRPr/>
            </a:pPr>
            <a:r>
              <a:rPr lang="en-US" sz="2400" dirty="0" smtClean="0">
                <a:solidFill>
                  <a:srgbClr val="000000"/>
                </a:solidFill>
                <a:latin typeface="Times New Roman" pitchFamily="18" charset="0"/>
              </a:rPr>
              <a:t>The </a:t>
            </a:r>
            <a:r>
              <a:rPr lang="en-US" sz="2400" dirty="0" smtClean="0">
                <a:solidFill>
                  <a:srgbClr val="0000FF"/>
                </a:solidFill>
                <a:latin typeface="Times New Roman" pitchFamily="18" charset="0"/>
              </a:rPr>
              <a:t>middle tier</a:t>
            </a:r>
            <a:r>
              <a:rPr lang="en-US" sz="2400" dirty="0" smtClean="0">
                <a:solidFill>
                  <a:srgbClr val="000000"/>
                </a:solidFill>
                <a:latin typeface="Times New Roman" pitchFamily="18" charset="0"/>
              </a:rPr>
              <a:t> implements </a:t>
            </a:r>
            <a:r>
              <a:rPr lang="en-US" sz="2400" dirty="0" smtClean="0">
                <a:solidFill>
                  <a:srgbClr val="0000FF"/>
                </a:solidFill>
                <a:latin typeface="Times New Roman" pitchFamily="18" charset="0"/>
              </a:rPr>
              <a:t>business logic</a:t>
            </a:r>
            <a:r>
              <a:rPr lang="en-US" sz="2400" dirty="0" smtClean="0">
                <a:solidFill>
                  <a:srgbClr val="000000"/>
                </a:solidFill>
                <a:latin typeface="Times New Roman" pitchFamily="18" charset="0"/>
              </a:rPr>
              <a:t>, </a:t>
            </a:r>
            <a:r>
              <a:rPr lang="en-US" sz="2400" dirty="0" smtClean="0">
                <a:solidFill>
                  <a:srgbClr val="0000FF"/>
                </a:solidFill>
                <a:latin typeface="Times New Roman" pitchFamily="18" charset="0"/>
              </a:rPr>
              <a:t>controller logic</a:t>
            </a:r>
            <a:r>
              <a:rPr lang="en-US" sz="2400" dirty="0" smtClean="0">
                <a:solidFill>
                  <a:srgbClr val="000000"/>
                </a:solidFill>
                <a:latin typeface="Times New Roman" pitchFamily="18" charset="0"/>
              </a:rPr>
              <a:t> and </a:t>
            </a:r>
            <a:r>
              <a:rPr lang="en-US" sz="2400" dirty="0" smtClean="0">
                <a:solidFill>
                  <a:srgbClr val="0000FF"/>
                </a:solidFill>
                <a:latin typeface="Times New Roman" pitchFamily="18" charset="0"/>
              </a:rPr>
              <a:t>presentation logic</a:t>
            </a:r>
            <a:r>
              <a:rPr lang="en-US" sz="2400" dirty="0" smtClean="0">
                <a:solidFill>
                  <a:srgbClr val="000000"/>
                </a:solidFill>
                <a:latin typeface="Times New Roman" pitchFamily="18" charset="0"/>
              </a:rPr>
              <a:t> to control interactions between the app’s clients and its data.</a:t>
            </a:r>
          </a:p>
          <a:p>
            <a:pPr eaLnBrk="1" hangingPunct="1">
              <a:defRPr/>
            </a:pPr>
            <a:r>
              <a:rPr lang="en-US" sz="2400" dirty="0" smtClean="0">
                <a:solidFill>
                  <a:srgbClr val="000000"/>
                </a:solidFill>
                <a:latin typeface="Times New Roman" pitchFamily="18" charset="0"/>
              </a:rPr>
              <a:t>The middle tier acts as an intermediary between data in the information tier and the app’s clients.</a:t>
            </a:r>
          </a:p>
          <a:p>
            <a:pPr eaLnBrk="1" hangingPunct="1">
              <a:defRPr/>
            </a:pPr>
            <a:r>
              <a:rPr lang="en-US" sz="2400" dirty="0" smtClean="0">
                <a:solidFill>
                  <a:srgbClr val="000000"/>
                </a:solidFill>
                <a:latin typeface="Times New Roman" pitchFamily="18" charset="0"/>
              </a:rPr>
              <a:t>The middle-tier controller logic processes client requests (such as requests to view a product catalog) and retrieves data from the database.</a:t>
            </a:r>
          </a:p>
          <a:p>
            <a:pPr eaLnBrk="1" hangingPunct="1">
              <a:defRPr/>
            </a:pPr>
            <a:r>
              <a:rPr lang="en-US" sz="2400" dirty="0" smtClean="0">
                <a:solidFill>
                  <a:srgbClr val="000000"/>
                </a:solidFill>
                <a:latin typeface="Times New Roman" pitchFamily="18" charset="0"/>
              </a:rPr>
              <a:t>The middle-tier presentation logic then processes data from the information tier and presents the content to the client.</a:t>
            </a:r>
          </a:p>
        </p:txBody>
      </p:sp>
      <p:sp>
        <p:nvSpPr>
          <p:cNvPr id="307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27331"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Arial" panose="020B0604020202020204" pitchFamily="34" charset="0"/>
              </a:rPr>
              <a:t>Configure Data Selection</a:t>
            </a:r>
            <a:r>
              <a:rPr lang="en-US" altLang="en-US" smtClean="0">
                <a:solidFill>
                  <a:srgbClr val="000000"/>
                </a:solidFill>
                <a:latin typeface="Times New Roman" panose="02020603050405020304" pitchFamily="18" charset="0"/>
              </a:rPr>
              <a:t> screen (Fig. 13.33) allows you to specify which data the </a:t>
            </a:r>
            <a:r>
              <a:rPr lang="en-US" altLang="en-US" smtClean="0">
                <a:solidFill>
                  <a:srgbClr val="000000"/>
                </a:solidFill>
                <a:latin typeface="Lucida Console" panose="020B0609040504020204" pitchFamily="49" charset="0"/>
              </a:rPr>
              <a:t>EntityDataSource</a:t>
            </a:r>
            <a:r>
              <a:rPr lang="en-US" altLang="en-US" smtClean="0">
                <a:solidFill>
                  <a:srgbClr val="000000"/>
                </a:solidFill>
                <a:latin typeface="Times New Roman" panose="02020603050405020304" pitchFamily="18" charset="0"/>
              </a:rPr>
              <a:t> should retrieve from the data context. The </a:t>
            </a:r>
            <a:r>
              <a:rPr lang="en-US" altLang="en-US" smtClean="0">
                <a:solidFill>
                  <a:srgbClr val="000000"/>
                </a:solidFill>
                <a:latin typeface="Arial" panose="020B0604020202020204" pitchFamily="34" charset="0"/>
              </a:rPr>
              <a:t>EntitySetName</a:t>
            </a:r>
            <a:r>
              <a:rPr lang="en-US" altLang="en-US" smtClean="0">
                <a:solidFill>
                  <a:srgbClr val="000000"/>
                </a:solidFill>
                <a:latin typeface="Times New Roman" panose="02020603050405020304" pitchFamily="18" charset="0"/>
              </a:rPr>
              <a:t> drop-down list contains </a:t>
            </a:r>
            <a:r>
              <a:rPr lang="en-US" altLang="en-US" smtClean="0">
                <a:solidFill>
                  <a:srgbClr val="000000"/>
                </a:solidFill>
                <a:latin typeface="Lucida Console" panose="020B0609040504020204" pitchFamily="49" charset="0"/>
              </a:rPr>
              <a:t>DbContext</a:t>
            </a:r>
            <a:r>
              <a:rPr lang="en-US" altLang="en-US" smtClean="0">
                <a:solidFill>
                  <a:srgbClr val="000000"/>
                </a:solidFill>
                <a:latin typeface="Times New Roman" panose="02020603050405020304" pitchFamily="18" charset="0"/>
              </a:rPr>
              <a:t> properties that represent database’s tables. For the </a:t>
            </a:r>
            <a:r>
              <a:rPr lang="en-US" altLang="en-US" smtClean="0">
                <a:solidFill>
                  <a:srgbClr val="000000"/>
                </a:solidFill>
                <a:latin typeface="Lucida Console" panose="020B0609040504020204" pitchFamily="49" charset="0"/>
              </a:rPr>
              <a:t>Guestbook</a:t>
            </a:r>
            <a:r>
              <a:rPr lang="en-US" altLang="en-US" smtClean="0">
                <a:solidFill>
                  <a:srgbClr val="000000"/>
                </a:solidFill>
                <a:latin typeface="Times New Roman" panose="02020603050405020304" pitchFamily="18" charset="0"/>
              </a:rPr>
              <a:t> database, select </a:t>
            </a:r>
            <a:r>
              <a:rPr lang="en-US" altLang="en-US" smtClean="0">
                <a:solidFill>
                  <a:srgbClr val="000000"/>
                </a:solidFill>
                <a:latin typeface="Arial" panose="020B0604020202020204" pitchFamily="34" charset="0"/>
                <a:cs typeface="Arial" panose="020B0604020202020204" pitchFamily="34" charset="0"/>
              </a:rPr>
              <a:t>Messages</a:t>
            </a:r>
            <a:r>
              <a:rPr lang="en-US" altLang="en-US" smtClean="0">
                <a:solidFill>
                  <a:srgbClr val="000000"/>
                </a:solidFill>
                <a:latin typeface="Times New Roman" panose="02020603050405020304" pitchFamily="18" charset="0"/>
              </a:rPr>
              <a:t> from the drop-down list. In the </a:t>
            </a:r>
            <a:r>
              <a:rPr lang="en-US" altLang="en-US" smtClean="0">
                <a:solidFill>
                  <a:srgbClr val="000000"/>
                </a:solidFill>
                <a:latin typeface="Arial" panose="020B0604020202020204" pitchFamily="34" charset="0"/>
                <a:cs typeface="Arial" panose="020B0604020202020204" pitchFamily="34" charset="0"/>
              </a:rPr>
              <a:t>Choose the properties in the query result:</a:t>
            </a:r>
            <a:r>
              <a:rPr lang="en-US" altLang="en-US" smtClean="0">
                <a:solidFill>
                  <a:srgbClr val="000000"/>
                </a:solidFill>
                <a:latin typeface="Times New Roman" panose="02020603050405020304" pitchFamily="18" charset="0"/>
              </a:rPr>
              <a:t> pane, ensure that the </a:t>
            </a:r>
            <a:r>
              <a:rPr lang="en-US" altLang="en-US" smtClean="0">
                <a:solidFill>
                  <a:srgbClr val="000000"/>
                </a:solidFill>
                <a:latin typeface="Arial" panose="020B0604020202020204" pitchFamily="34" charset="0"/>
                <a:cs typeface="Arial" panose="020B0604020202020204" pitchFamily="34" charset="0"/>
              </a:rPr>
              <a:t>Select All</a:t>
            </a:r>
            <a:r>
              <a:rPr lang="en-US" altLang="en-US" smtClean="0">
                <a:solidFill>
                  <a:srgbClr val="000000"/>
                </a:solidFill>
                <a:latin typeface="Times New Roman" panose="02020603050405020304" pitchFamily="18" charset="0"/>
              </a:rPr>
              <a:t> checkbox is selected to indicate that you want to retrieve all the columns in the </a:t>
            </a:r>
            <a:r>
              <a:rPr lang="en-US" altLang="en-US" smtClean="0">
                <a:solidFill>
                  <a:srgbClr val="000000"/>
                </a:solidFill>
                <a:latin typeface="Lucida Console" panose="020B0609040504020204" pitchFamily="49" charset="0"/>
              </a:rPr>
              <a:t>Messages</a:t>
            </a:r>
            <a:r>
              <a:rPr lang="en-US" altLang="en-US" smtClean="0">
                <a:solidFill>
                  <a:srgbClr val="000000"/>
                </a:solidFill>
                <a:latin typeface="Times New Roman" panose="02020603050405020304" pitchFamily="18" charset="0"/>
              </a:rPr>
              <a:t> table.</a:t>
            </a:r>
          </a:p>
        </p:txBody>
      </p:sp>
      <p:sp>
        <p:nvSpPr>
          <p:cNvPr id="2293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1" descr="vbhtp6_13_ASP.NET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2937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Click </a:t>
            </a:r>
            <a:r>
              <a:rPr lang="en-US" altLang="en-US" smtClean="0">
                <a:solidFill>
                  <a:srgbClr val="000000"/>
                </a:solidFill>
                <a:latin typeface="Arial" panose="020B0604020202020204" pitchFamily="34" charset="0"/>
                <a:cs typeface="Arial" panose="020B0604020202020204" pitchFamily="34" charset="0"/>
              </a:rPr>
              <a:t>Finish</a:t>
            </a:r>
            <a:r>
              <a:rPr lang="en-US" altLang="en-US" smtClean="0">
                <a:solidFill>
                  <a:srgbClr val="000000"/>
                </a:solidFill>
                <a:latin typeface="Times New Roman" panose="02020603050405020304" pitchFamily="18" charset="0"/>
              </a:rPr>
              <a:t> to complete the wizard. A control named </a:t>
            </a:r>
            <a:r>
              <a:rPr lang="en-US" altLang="en-US" smtClean="0">
                <a:solidFill>
                  <a:srgbClr val="000000"/>
                </a:solidFill>
                <a:latin typeface="Lucida Console" panose="020B0609040504020204" pitchFamily="49" charset="0"/>
              </a:rPr>
              <a:t>messagesEntityDataSource</a:t>
            </a:r>
            <a:r>
              <a:rPr lang="en-US" altLang="en-US" smtClean="0">
                <a:solidFill>
                  <a:srgbClr val="000000"/>
                </a:solidFill>
                <a:latin typeface="Times New Roman" panose="02020603050405020304" pitchFamily="18" charset="0"/>
              </a:rPr>
              <a:t> now appears on the Web Form directly below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It’s represented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 as a gray box containing its type and name.</a:t>
            </a:r>
          </a:p>
          <a:p>
            <a:pPr eaLnBrk="1" hangingPunct="1"/>
            <a:r>
              <a:rPr lang="en-US" altLang="en-US" smtClean="0">
                <a:solidFill>
                  <a:srgbClr val="000000"/>
                </a:solidFill>
                <a:latin typeface="Times New Roman" panose="02020603050405020304" pitchFamily="18" charset="0"/>
              </a:rPr>
              <a:t>It will </a:t>
            </a:r>
            <a:r>
              <a:rPr lang="en-US" altLang="en-US" i="1" smtClean="0">
                <a:solidFill>
                  <a:srgbClr val="000000"/>
                </a:solidFill>
                <a:latin typeface="Times New Roman" panose="02020603050405020304" pitchFamily="18" charset="0"/>
              </a:rPr>
              <a:t>not </a:t>
            </a:r>
            <a:r>
              <a:rPr lang="en-US" altLang="en-US" smtClean="0">
                <a:solidFill>
                  <a:srgbClr val="000000"/>
                </a:solidFill>
                <a:latin typeface="Times New Roman" panose="02020603050405020304" pitchFamily="18" charset="0"/>
              </a:rPr>
              <a:t>appear on the web page—the gray box simply provides a way to manipulate the control visually through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mode—similar to how the objects in the component tray are used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 for a Windows Forms app. </a:t>
            </a:r>
          </a:p>
        </p:txBody>
      </p:sp>
      <p:sp>
        <p:nvSpPr>
          <p:cNvPr id="2324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30403" name="Text Placeholder 2"/>
          <p:cNvSpPr>
            <a:spLocks noGrp="1"/>
          </p:cNvSpPr>
          <p:nvPr>
            <p:ph type="body" idx="1"/>
          </p:nvPr>
        </p:nvSpPr>
        <p:spPr>
          <a:xfrm>
            <a:off x="457200" y="1447800"/>
            <a:ext cx="8229600" cy="4525963"/>
          </a:xfrm>
        </p:spPr>
        <p:txBody>
          <a:bodyPr/>
          <a:lstStyle/>
          <a:p>
            <a:pPr eaLnBrk="1" hangingPunct="1"/>
            <a:r>
              <a:rPr lang="en-US" altLang="en-US" smtClean="0">
                <a:solidFill>
                  <a:srgbClr val="000000"/>
                </a:solidFill>
                <a:latin typeface="Times New Roman" panose="02020603050405020304" pitchFamily="18" charset="0"/>
              </a:rPr>
              <a:t>Click the </a:t>
            </a:r>
            <a:r>
              <a:rPr lang="en-US" altLang="en-US" smtClean="0">
                <a:solidFill>
                  <a:srgbClr val="000000"/>
                </a:solidFill>
                <a:latin typeface="Lucida Console" panose="020B0609040504020204" pitchFamily="49" charset="0"/>
              </a:rPr>
              <a:t>messagesEntityDataSource</a:t>
            </a:r>
            <a:r>
              <a:rPr lang="en-US" altLang="en-US" smtClean="0">
                <a:solidFill>
                  <a:srgbClr val="000000"/>
                </a:solidFill>
                <a:latin typeface="Times New Roman" panose="02020603050405020304" pitchFamily="18" charset="0"/>
              </a:rPr>
              <a:t>, then select </a:t>
            </a:r>
            <a:r>
              <a:rPr lang="en-US" altLang="en-US" smtClean="0">
                <a:solidFill>
                  <a:srgbClr val="000000"/>
                </a:solidFill>
                <a:latin typeface="Arial" panose="020B0604020202020204" pitchFamily="34" charset="0"/>
                <a:cs typeface="Arial" panose="020B0604020202020204" pitchFamily="34" charset="0"/>
              </a:rPr>
              <a:t>Refresh Schema </a:t>
            </a:r>
            <a:r>
              <a:rPr lang="en-US" altLang="en-US" smtClean="0">
                <a:solidFill>
                  <a:srgbClr val="000000"/>
                </a:solidFill>
                <a:latin typeface="Times New Roman" panose="02020603050405020304" pitchFamily="18" charset="0"/>
              </a:rPr>
              <a:t>from its smart-tag menu.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updates to display column headers that correspond to the columns in the </a:t>
            </a:r>
            <a:r>
              <a:rPr lang="en-US" altLang="en-US" smtClean="0">
                <a:solidFill>
                  <a:srgbClr val="000000"/>
                </a:solidFill>
                <a:latin typeface="Lucida Console" panose="020B0609040504020204" pitchFamily="49" charset="0"/>
              </a:rPr>
              <a:t>Messages</a:t>
            </a:r>
            <a:r>
              <a:rPr lang="en-US" altLang="en-US" smtClean="0">
                <a:solidFill>
                  <a:srgbClr val="000000"/>
                </a:solidFill>
                <a:latin typeface="Times New Roman" panose="02020603050405020304" pitchFamily="18" charset="0"/>
              </a:rPr>
              <a:t> table (Fig. 13.34).</a:t>
            </a:r>
          </a:p>
          <a:p>
            <a:pPr eaLnBrk="1" hangingPunct="1"/>
            <a:r>
              <a:rPr lang="en-US" altLang="en-US" smtClean="0">
                <a:solidFill>
                  <a:srgbClr val="000000"/>
                </a:solidFill>
                <a:latin typeface="Times New Roman" panose="02020603050405020304" pitchFamily="18" charset="0"/>
              </a:rPr>
              <a:t>The rows each contain either a number (which signifies an </a:t>
            </a:r>
            <a:r>
              <a:rPr lang="en-US" altLang="en-US" i="1" smtClean="0">
                <a:solidFill>
                  <a:srgbClr val="000000"/>
                </a:solidFill>
                <a:latin typeface="Times New Roman" panose="02020603050405020304" pitchFamily="18" charset="0"/>
              </a:rPr>
              <a:t>autoincremented column</a:t>
            </a:r>
            <a:r>
              <a:rPr lang="en-US" altLang="en-US" smtClean="0">
                <a:solidFill>
                  <a:srgbClr val="000000"/>
                </a:solidFill>
                <a:latin typeface="Times New Roman" panose="02020603050405020304" pitchFamily="18" charset="0"/>
              </a:rPr>
              <a:t>) or </a:t>
            </a:r>
            <a:r>
              <a:rPr lang="en-US" altLang="en-US" smtClean="0">
                <a:solidFill>
                  <a:srgbClr val="000000"/>
                </a:solidFill>
                <a:latin typeface="Arial" panose="020B0604020202020204" pitchFamily="34" charset="0"/>
              </a:rPr>
              <a:t>abc</a:t>
            </a:r>
            <a:r>
              <a:rPr lang="en-US" altLang="en-US" smtClean="0">
                <a:solidFill>
                  <a:srgbClr val="000000"/>
                </a:solidFill>
                <a:latin typeface="Times New Roman" panose="02020603050405020304" pitchFamily="18" charset="0"/>
              </a:rPr>
              <a:t> (which indicates string data).</a:t>
            </a:r>
          </a:p>
          <a:p>
            <a:pPr eaLnBrk="1" hangingPunct="1"/>
            <a:r>
              <a:rPr lang="en-US" altLang="en-US" smtClean="0">
                <a:solidFill>
                  <a:srgbClr val="000000"/>
                </a:solidFill>
                <a:latin typeface="Times New Roman" panose="02020603050405020304" pitchFamily="18" charset="0"/>
              </a:rPr>
              <a:t>The actual data from the </a:t>
            </a:r>
            <a:r>
              <a:rPr lang="en-US" altLang="en-US" smtClean="0">
                <a:solidFill>
                  <a:srgbClr val="000000"/>
                </a:solidFill>
                <a:latin typeface="Lucida Console" panose="020B0609040504020204" pitchFamily="49" charset="0"/>
              </a:rPr>
              <a:t>Guestbook.mdf</a:t>
            </a:r>
            <a:r>
              <a:rPr lang="en-US" altLang="en-US" smtClean="0">
                <a:solidFill>
                  <a:srgbClr val="000000"/>
                </a:solidFill>
                <a:latin typeface="Times New Roman" panose="02020603050405020304" pitchFamily="18" charset="0"/>
              </a:rPr>
              <a:t> database file will appear in these rows when you view the ASPX file in a web browser.</a:t>
            </a:r>
          </a:p>
        </p:txBody>
      </p:sp>
      <p:sp>
        <p:nvSpPr>
          <p:cNvPr id="2334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13.8.1 Building a Web Form that Displays Data from a Database (cont.)</a:t>
            </a:r>
            <a:endParaRPr lang="en-US" dirty="0" smtClean="0">
              <a:solidFill>
                <a:srgbClr val="33B38C"/>
              </a:solidFill>
              <a:latin typeface="Goudy Sans Medium"/>
            </a:endParaRPr>
          </a:p>
        </p:txBody>
      </p:sp>
      <p:sp>
        <p:nvSpPr>
          <p:cNvPr id="23449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Times New Roman" pitchFamily="18" charset="0"/>
              </a:rPr>
              <a:t>Step 6: Customizing the Columns of the Data Source Displayed in the </a:t>
            </a:r>
            <a:r>
              <a:rPr lang="en-US" sz="2400" b="1" i="1" dirty="0" smtClean="0">
                <a:solidFill>
                  <a:srgbClr val="000000"/>
                </a:solidFill>
                <a:latin typeface="Lucida Console" pitchFamily="49" charset="0"/>
              </a:rPr>
              <a:t>GridView</a:t>
            </a:r>
          </a:p>
          <a:p>
            <a:pPr eaLnBrk="1" hangingPunct="1">
              <a:defRPr/>
            </a:pPr>
            <a:r>
              <a:rPr lang="en-US" sz="2400" dirty="0" smtClean="0">
                <a:solidFill>
                  <a:srgbClr val="000000"/>
                </a:solidFill>
                <a:latin typeface="Times New Roman" pitchFamily="18" charset="0"/>
              </a:rPr>
              <a:t>It’s not necessary for site visitors to see the </a:t>
            </a:r>
            <a:r>
              <a:rPr lang="en-US" sz="2400" dirty="0" smtClean="0">
                <a:solidFill>
                  <a:srgbClr val="000000"/>
                </a:solidFill>
                <a:latin typeface="Lucida Console" pitchFamily="49" charset="0"/>
              </a:rPr>
              <a:t>MessageID</a:t>
            </a:r>
            <a:r>
              <a:rPr lang="en-US" sz="2400" dirty="0" smtClean="0">
                <a:solidFill>
                  <a:srgbClr val="000000"/>
                </a:solidFill>
                <a:latin typeface="Times New Roman" pitchFamily="18" charset="0"/>
              </a:rPr>
              <a:t> column when viewing past guestbook entries—this column is merely a unique primary key required by the </a:t>
            </a:r>
            <a:r>
              <a:rPr lang="en-US" sz="2400" dirty="0" smtClean="0">
                <a:solidFill>
                  <a:srgbClr val="000000"/>
                </a:solidFill>
                <a:latin typeface="Lucida Console" pitchFamily="49" charset="0"/>
              </a:rPr>
              <a:t>Messages</a:t>
            </a:r>
            <a:r>
              <a:rPr lang="en-US" sz="2400" dirty="0" smtClean="0">
                <a:solidFill>
                  <a:srgbClr val="000000"/>
                </a:solidFill>
                <a:latin typeface="Times New Roman" pitchFamily="18" charset="0"/>
              </a:rPr>
              <a:t> table within the database.</a:t>
            </a:r>
          </a:p>
          <a:p>
            <a:pPr eaLnBrk="1" hangingPunct="1">
              <a:defRPr/>
            </a:pPr>
            <a:r>
              <a:rPr lang="en-US" sz="2400" dirty="0" smtClean="0">
                <a:solidFill>
                  <a:srgbClr val="000000"/>
                </a:solidFill>
                <a:latin typeface="Times New Roman" pitchFamily="18" charset="0"/>
              </a:rPr>
              <a:t>So, let’s modify the </a:t>
            </a:r>
            <a:r>
              <a:rPr lang="en-US" sz="2400" dirty="0" smtClean="0">
                <a:solidFill>
                  <a:srgbClr val="000000"/>
                </a:solidFill>
                <a:latin typeface="Lucida Console" pitchFamily="49" charset="0"/>
              </a:rPr>
              <a:t>GridView</a:t>
            </a:r>
            <a:r>
              <a:rPr lang="en-US" sz="2400" dirty="0" smtClean="0">
                <a:solidFill>
                  <a:srgbClr val="000000"/>
                </a:solidFill>
                <a:latin typeface="Times New Roman" pitchFamily="18" charset="0"/>
              </a:rPr>
              <a:t> to prevent this column from displaying on the Web Form. </a:t>
            </a:r>
          </a:p>
          <a:p>
            <a:pPr eaLnBrk="1" hangingPunct="1">
              <a:defRPr/>
            </a:pPr>
            <a:r>
              <a:rPr lang="en-US" sz="2400" dirty="0" smtClean="0">
                <a:solidFill>
                  <a:srgbClr val="000000"/>
                </a:solidFill>
                <a:latin typeface="Times New Roman" pitchFamily="18" charset="0"/>
              </a:rPr>
              <a:t>We’ll also modify the column </a:t>
            </a:r>
            <a:r>
              <a:rPr lang="en-US" sz="2400" dirty="0" smtClean="0">
                <a:solidFill>
                  <a:srgbClr val="000000"/>
                </a:solidFill>
                <a:latin typeface="Arial" pitchFamily="34" charset="0"/>
                <a:cs typeface="Arial" pitchFamily="34" charset="0"/>
              </a:rPr>
              <a:t>Message1</a:t>
            </a:r>
            <a:r>
              <a:rPr lang="en-US" sz="2400" dirty="0" smtClean="0">
                <a:solidFill>
                  <a:srgbClr val="000000"/>
                </a:solidFill>
                <a:latin typeface="Times New Roman" pitchFamily="18" charset="0"/>
              </a:rPr>
              <a:t> to read </a:t>
            </a:r>
            <a:r>
              <a:rPr lang="en-US" sz="2400" dirty="0" smtClean="0">
                <a:solidFill>
                  <a:srgbClr val="000000"/>
                </a:solidFill>
                <a:latin typeface="Arial" pitchFamily="34" charset="0"/>
                <a:cs typeface="Arial" pitchFamily="34" charset="0"/>
              </a:rPr>
              <a:t>Message</a:t>
            </a:r>
            <a:r>
              <a:rPr lang="en-US" sz="2400" dirty="0" smtClean="0">
                <a:solidFill>
                  <a:srgbClr val="000000"/>
                </a:solidFill>
                <a:latin typeface="Times New Roman" pitchFamily="18" charset="0"/>
              </a:rPr>
              <a:t>. </a:t>
            </a:r>
          </a:p>
          <a:p>
            <a:pPr eaLnBrk="1" hangingPunct="1">
              <a:defRPr/>
            </a:pPr>
            <a:r>
              <a:rPr lang="en-US" sz="2400" dirty="0" smtClean="0">
                <a:solidFill>
                  <a:srgbClr val="000000"/>
                </a:solidFill>
                <a:latin typeface="Times New Roman" pitchFamily="18" charset="0"/>
              </a:rPr>
              <a:t>In the </a:t>
            </a:r>
            <a:r>
              <a:rPr lang="en-US" sz="2400" dirty="0" smtClean="0">
                <a:solidFill>
                  <a:srgbClr val="000000"/>
                </a:solidFill>
                <a:latin typeface="Arial" pitchFamily="34" charset="0"/>
              </a:rPr>
              <a:t>GridView Tasks</a:t>
            </a:r>
            <a:r>
              <a:rPr lang="en-US" sz="2400" dirty="0" smtClean="0">
                <a:solidFill>
                  <a:srgbClr val="000000"/>
                </a:solidFill>
                <a:latin typeface="Times New Roman" pitchFamily="18" charset="0"/>
              </a:rPr>
              <a:t> smart tag menu, click </a:t>
            </a:r>
            <a:r>
              <a:rPr lang="en-US" sz="2400" dirty="0" smtClean="0">
                <a:solidFill>
                  <a:srgbClr val="000000"/>
                </a:solidFill>
                <a:latin typeface="Arial" pitchFamily="34" charset="0"/>
              </a:rPr>
              <a:t>Edit Columns</a:t>
            </a:r>
            <a:r>
              <a:rPr lang="en-US" sz="2400" dirty="0" smtClean="0">
                <a:solidFill>
                  <a:srgbClr val="000000"/>
                </a:solidFill>
                <a:latin typeface="Times New Roman" pitchFamily="18" charset="0"/>
              </a:rPr>
              <a:t> to display the </a:t>
            </a:r>
            <a:r>
              <a:rPr lang="en-US" sz="2400" dirty="0" smtClean="0">
                <a:solidFill>
                  <a:srgbClr val="000000"/>
                </a:solidFill>
                <a:latin typeface="Arial" pitchFamily="34" charset="0"/>
              </a:rPr>
              <a:t>Fields</a:t>
            </a:r>
            <a:r>
              <a:rPr lang="en-US" sz="2400" dirty="0" smtClean="0">
                <a:solidFill>
                  <a:srgbClr val="000000"/>
                </a:solidFill>
                <a:latin typeface="Times New Roman" pitchFamily="18" charset="0"/>
              </a:rPr>
              <a:t> dialog (Fig. 13.35).</a:t>
            </a:r>
          </a:p>
        </p:txBody>
      </p:sp>
      <p:sp>
        <p:nvSpPr>
          <p:cNvPr id="2345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1" descr="vbhtp6_13_ASP.NET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1" descr="vbhtp6_13_ASP.NET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3449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MessageID</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rPr>
              <a:t>Selected fields</a:t>
            </a:r>
            <a:r>
              <a:rPr lang="en-US" altLang="en-US" smtClean="0">
                <a:solidFill>
                  <a:srgbClr val="000000"/>
                </a:solidFill>
                <a:latin typeface="Times New Roman" panose="02020603050405020304" pitchFamily="18" charset="0"/>
              </a:rPr>
              <a:t> pane, then click the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This removes the </a:t>
            </a:r>
            <a:r>
              <a:rPr lang="en-US" altLang="en-US" smtClean="0">
                <a:solidFill>
                  <a:srgbClr val="000000"/>
                </a:solidFill>
                <a:latin typeface="Lucida Console" panose="020B0609040504020204" pitchFamily="49" charset="0"/>
              </a:rPr>
              <a:t>MessageID</a:t>
            </a:r>
            <a:r>
              <a:rPr lang="en-US" altLang="en-US" smtClean="0">
                <a:solidFill>
                  <a:srgbClr val="000000"/>
                </a:solidFill>
                <a:latin typeface="Times New Roman" panose="02020603050405020304" pitchFamily="18" charset="0"/>
              </a:rPr>
              <a:t> column from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cs typeface="Arial" panose="020B0604020202020204" pitchFamily="34" charset="0"/>
              </a:rPr>
              <a:t>Message1</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cs typeface="Arial" panose="020B0604020202020204" pitchFamily="34" charset="0"/>
              </a:rPr>
              <a:t>Selected fields</a:t>
            </a:r>
            <a:r>
              <a:rPr lang="en-US" altLang="en-US" smtClean="0">
                <a:solidFill>
                  <a:srgbClr val="000000"/>
                </a:solidFill>
                <a:latin typeface="Times New Roman" panose="02020603050405020304" pitchFamily="18" charset="0"/>
              </a:rPr>
              <a:t> pane and change its </a:t>
            </a:r>
            <a:r>
              <a:rPr lang="en-US" altLang="en-US" smtClean="0">
                <a:solidFill>
                  <a:srgbClr val="000000"/>
                </a:solidFill>
                <a:latin typeface="Lucida Console" panose="020B0609040504020204" pitchFamily="49" charset="0"/>
              </a:rPr>
              <a:t>HeaderText</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Message</a:t>
            </a:r>
            <a:r>
              <a:rPr lang="en-US" altLang="en-US" smtClean="0">
                <a:solidFill>
                  <a:srgbClr val="000000"/>
                </a:solidFill>
                <a:latin typeface="Times New Roman" panose="02020603050405020304" pitchFamily="18" charset="0"/>
              </a:rPr>
              <a:t>. The IDE renamed this field to prevent a naming conflict in the entity data model classes. Click </a:t>
            </a:r>
            <a:r>
              <a:rPr lang="en-US" altLang="en-US" smtClean="0">
                <a:solidFill>
                  <a:srgbClr val="000000"/>
                </a:solidFill>
                <a:latin typeface="Arial" panose="020B0604020202020204" pitchFamily="34" charset="0"/>
                <a:cs typeface="Arial" panose="020B0604020202020204" pitchFamily="34" charset="0"/>
              </a:rPr>
              <a:t>OK</a:t>
            </a:r>
            <a:r>
              <a:rPr lang="en-US" altLang="en-US" smtClean="0">
                <a:solidFill>
                  <a:srgbClr val="000000"/>
                </a:solidFill>
                <a:latin typeface="Times New Roman" panose="02020603050405020304" pitchFamily="18" charset="0"/>
              </a:rPr>
              <a:t> to return to the main IDE window.</a:t>
            </a:r>
          </a:p>
        </p:txBody>
      </p:sp>
      <p:sp>
        <p:nvSpPr>
          <p:cNvPr id="2375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13.8.1 Building a Web Form that Displays Data from a Database (cont.)</a:t>
            </a:r>
          </a:p>
        </p:txBody>
      </p:sp>
      <p:sp>
        <p:nvSpPr>
          <p:cNvPr id="235523"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Next create a style to specify the width of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Select </a:t>
            </a:r>
            <a:r>
              <a:rPr lang="en-US" altLang="en-US" smtClean="0">
                <a:solidFill>
                  <a:srgbClr val="000000"/>
                </a:solidFill>
                <a:latin typeface="Arial" panose="020B0604020202020204" pitchFamily="34" charset="0"/>
                <a:cs typeface="Arial" panose="020B0604020202020204" pitchFamily="34" charset="0"/>
              </a:rPr>
              <a:t>FORMAT &gt; New Style…</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cs typeface="Arial" panose="020B0604020202020204" pitchFamily="34" charset="0"/>
              </a:rPr>
              <a:t>New Style </a:t>
            </a:r>
            <a:r>
              <a:rPr lang="en-US" altLang="en-US" smtClean="0">
                <a:solidFill>
                  <a:srgbClr val="000000"/>
                </a:solidFill>
                <a:latin typeface="Times New Roman" panose="02020603050405020304" pitchFamily="18" charset="0"/>
              </a:rPr>
              <a:t>dialog. In the </a:t>
            </a:r>
            <a:r>
              <a:rPr lang="en-US" altLang="en-US" smtClean="0">
                <a:solidFill>
                  <a:srgbClr val="000000"/>
                </a:solidFill>
                <a:latin typeface="Arial" panose="020B0604020202020204" pitchFamily="34" charset="0"/>
                <a:cs typeface="Arial" panose="020B0604020202020204" pitchFamily="34" charset="0"/>
              </a:rPr>
              <a:t>Selector</a:t>
            </a:r>
            <a:r>
              <a:rPr lang="en-US" altLang="en-US" smtClean="0">
                <a:solidFill>
                  <a:srgbClr val="000000"/>
                </a:solidFill>
                <a:latin typeface="Times New Roman" panose="02020603050405020304" pitchFamily="18" charset="0"/>
              </a:rPr>
              <a:t> field, specify </a:t>
            </a:r>
            <a:r>
              <a:rPr lang="en-US" altLang="en-US" smtClean="0">
                <a:solidFill>
                  <a:srgbClr val="000000"/>
                </a:solidFill>
                <a:latin typeface="Lucida Console" panose="020B0609040504020204" pitchFamily="49" charset="0"/>
              </a:rPr>
              <a:t>.gridViewWidth</a:t>
            </a:r>
            <a:r>
              <a:rPr lang="en-US" altLang="en-US" smtClean="0">
                <a:solidFill>
                  <a:srgbClr val="000000"/>
                </a:solidFill>
                <a:latin typeface="Times New Roman" panose="02020603050405020304" pitchFamily="18" charset="0"/>
              </a:rPr>
              <a:t> as the new style’s name. Select the </a:t>
            </a:r>
            <a:r>
              <a:rPr lang="en-US" altLang="en-US" smtClean="0">
                <a:solidFill>
                  <a:srgbClr val="000000"/>
                </a:solidFill>
                <a:latin typeface="Arial" panose="020B0604020202020204" pitchFamily="34" charset="0"/>
                <a:cs typeface="Arial" panose="020B0604020202020204" pitchFamily="34" charset="0"/>
              </a:rPr>
              <a:t>Category</a:t>
            </a:r>
            <a:r>
              <a:rPr lang="en-US" altLang="en-US" smtClean="0">
                <a:solidFill>
                  <a:srgbClr val="000000"/>
                </a:solidFill>
                <a:latin typeface="Times New Roman" panose="02020603050405020304" pitchFamily="18" charset="0"/>
              </a:rPr>
              <a:t> named </a:t>
            </a:r>
            <a:r>
              <a:rPr lang="en-US" altLang="en-US" smtClean="0">
                <a:solidFill>
                  <a:srgbClr val="000000"/>
                </a:solidFill>
                <a:latin typeface="Arial" panose="020B0604020202020204" pitchFamily="34" charset="0"/>
                <a:cs typeface="Arial" panose="020B0604020202020204" pitchFamily="34" charset="0"/>
              </a:rPr>
              <a:t>Position</a:t>
            </a:r>
            <a:r>
              <a:rPr lang="en-US" altLang="en-US" smtClean="0">
                <a:solidFill>
                  <a:srgbClr val="000000"/>
                </a:solidFill>
                <a:latin typeface="Times New Roman" panose="02020603050405020304" pitchFamily="18" charset="0"/>
              </a:rPr>
              <a:t>, then set the </a:t>
            </a:r>
            <a:r>
              <a:rPr lang="en-US" altLang="en-US" smtClean="0">
                <a:solidFill>
                  <a:srgbClr val="000000"/>
                </a:solidFill>
                <a:latin typeface="Arial" panose="020B0604020202020204" pitchFamily="34" charset="0"/>
                <a:cs typeface="Arial" panose="020B0604020202020204" pitchFamily="34" charset="0"/>
              </a:rPr>
              <a:t>width:</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650px</a:t>
            </a:r>
            <a:r>
              <a:rPr lang="en-US" altLang="en-US" smtClean="0">
                <a:solidFill>
                  <a:srgbClr val="000000"/>
                </a:solidFill>
                <a:latin typeface="Times New Roman" panose="02020603050405020304" pitchFamily="18" charset="0"/>
              </a:rPr>
              <a:t> and click </a:t>
            </a:r>
            <a:r>
              <a:rPr lang="en-US" altLang="en-US" smtClean="0">
                <a:solidFill>
                  <a:srgbClr val="000000"/>
                </a:solidFill>
                <a:latin typeface="Arial" panose="020B0604020202020204" pitchFamily="34" charset="0"/>
                <a:cs typeface="Arial" panose="020B0604020202020204" pitchFamily="34" charset="0"/>
              </a:rPr>
              <a:t>OK</a:t>
            </a:r>
            <a:r>
              <a:rPr lang="en-US" altLang="en-US" smtClean="0">
                <a:solidFill>
                  <a:srgbClr val="000000"/>
                </a:solidFill>
                <a:latin typeface="Times New Roman" panose="02020603050405020304" pitchFamily="18" charset="0"/>
              </a:rPr>
              <a:t> to create the style and dismiss the dialog. Next set the </a:t>
            </a:r>
            <a:r>
              <a:rPr lang="en-US" altLang="en-US" smtClean="0">
                <a:solidFill>
                  <a:srgbClr val="000000"/>
                </a:solidFill>
                <a:latin typeface="Lucida Console" panose="020B0609040504020204" pitchFamily="49" charset="0"/>
              </a:rPr>
              <a:t>CssClass</a:t>
            </a:r>
            <a:r>
              <a:rPr lang="en-US" altLang="en-US" smtClean="0">
                <a:solidFill>
                  <a:srgbClr val="000000"/>
                </a:solidFill>
                <a:latin typeface="Times New Roman" panose="02020603050405020304" pitchFamily="18" charset="0"/>
              </a:rPr>
              <a:t> property for the </a:t>
            </a:r>
            <a:r>
              <a:rPr lang="en-US" altLang="en-US" smtClean="0">
                <a:solidFill>
                  <a:srgbClr val="000000"/>
                </a:solidFill>
                <a:latin typeface="Lucida Console" panose="020B0609040504020204" pitchFamily="49" charset="0"/>
              </a:rPr>
              <a:t>messagesGridView</a:t>
            </a:r>
            <a:r>
              <a:rPr lang="en-US" altLang="en-US" smtClean="0">
                <a:solidFill>
                  <a:srgbClr val="000000"/>
                </a:solidFill>
                <a:latin typeface="Times New Roman" panose="02020603050405020304" pitchFamily="18" charset="0"/>
              </a:rPr>
              <a:t> to </a:t>
            </a:r>
            <a:r>
              <a:rPr lang="en-US" altLang="en-US" smtClean="0">
                <a:solidFill>
                  <a:srgbClr val="000000"/>
                </a:solidFill>
                <a:latin typeface="Lucida Console" panose="020B0609040504020204" pitchFamily="49" charset="0"/>
              </a:rPr>
              <a:t>gridViewWidth</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should now appear as shown in Fig. 13.31.</a:t>
            </a:r>
          </a:p>
        </p:txBody>
      </p:sp>
      <p:sp>
        <p:nvSpPr>
          <p:cNvPr id="2375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13.8.2 Modifying the Code-Behind File for the Guestbook App</a:t>
            </a:r>
          </a:p>
        </p:txBody>
      </p:sp>
      <p:sp>
        <p:nvSpPr>
          <p:cNvPr id="23654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After building the Web Form and configuring the data controls used in this example, double click the </a:t>
            </a:r>
            <a:r>
              <a:rPr lang="en-US" altLang="en-US" sz="2500" smtClean="0">
                <a:solidFill>
                  <a:srgbClr val="000000"/>
                </a:solidFill>
                <a:latin typeface="Arial" panose="020B0604020202020204" pitchFamily="34" charset="0"/>
              </a:rPr>
              <a:t>Submit</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Arial" panose="020B0604020202020204" pitchFamily="34" charset="0"/>
              </a:rPr>
              <a:t>Clear</a:t>
            </a:r>
            <a:r>
              <a:rPr lang="en-US" altLang="en-US" sz="2500" smtClean="0">
                <a:solidFill>
                  <a:srgbClr val="000000"/>
                </a:solidFill>
                <a:latin typeface="Times New Roman" panose="02020603050405020304" pitchFamily="18" charset="0"/>
              </a:rPr>
              <a:t> buttons in </a:t>
            </a:r>
            <a:r>
              <a:rPr lang="en-US" altLang="en-US" sz="2500" smtClean="0">
                <a:solidFill>
                  <a:srgbClr val="000000"/>
                </a:solidFill>
                <a:latin typeface="Arial" panose="020B0604020202020204" pitchFamily="34" charset="0"/>
              </a:rPr>
              <a:t>Design</a:t>
            </a:r>
            <a:r>
              <a:rPr lang="en-US" altLang="en-US" sz="2500" smtClean="0">
                <a:solidFill>
                  <a:srgbClr val="000000"/>
                </a:solidFill>
                <a:latin typeface="Times New Roman" panose="02020603050405020304" pitchFamily="18" charset="0"/>
              </a:rPr>
              <a:t> view to create their corresponding </a:t>
            </a:r>
            <a:r>
              <a:rPr lang="en-US" altLang="en-US" sz="2500" smtClean="0">
                <a:solidFill>
                  <a:srgbClr val="000000"/>
                </a:solidFill>
                <a:latin typeface="Lucida Console" panose="020B0609040504020204" pitchFamily="49" charset="0"/>
              </a:rPr>
              <a:t>Click</a:t>
            </a:r>
            <a:r>
              <a:rPr lang="en-US" altLang="en-US" sz="2500" smtClean="0">
                <a:solidFill>
                  <a:srgbClr val="000000"/>
                </a:solidFill>
                <a:latin typeface="Times New Roman" panose="02020603050405020304" pitchFamily="18" charset="0"/>
              </a:rPr>
              <a:t> event handlers in the code-behind file (Fig. 13.36).</a:t>
            </a:r>
          </a:p>
          <a:p>
            <a:pPr eaLnBrk="1" hangingPunct="1"/>
            <a:r>
              <a:rPr lang="en-US" altLang="en-US" sz="2500" smtClean="0">
                <a:solidFill>
                  <a:srgbClr val="000000"/>
                </a:solidFill>
                <a:latin typeface="Times New Roman" panose="02020603050405020304" pitchFamily="18" charset="0"/>
              </a:rPr>
              <a:t>The IDE generates empty event handlers, so we must add the appropriate code to make these buttons work properly.</a:t>
            </a:r>
          </a:p>
          <a:p>
            <a:pPr eaLnBrk="1" hangingPunct="1"/>
            <a:r>
              <a:rPr lang="en-US" altLang="en-US" sz="2500" smtClean="0">
                <a:solidFill>
                  <a:srgbClr val="000000"/>
                </a:solidFill>
                <a:latin typeface="Times New Roman" panose="02020603050405020304" pitchFamily="18" charset="0"/>
              </a:rPr>
              <a:t>The event handler for </a:t>
            </a:r>
            <a:r>
              <a:rPr lang="en-US" altLang="en-US" sz="2500" smtClean="0">
                <a:solidFill>
                  <a:srgbClr val="000000"/>
                </a:solidFill>
                <a:latin typeface="Lucida Console" panose="020B0609040504020204" pitchFamily="49" charset="0"/>
              </a:rPr>
              <a:t>clearButton</a:t>
            </a:r>
            <a:r>
              <a:rPr lang="en-US" altLang="en-US" sz="2500" smtClean="0">
                <a:solidFill>
                  <a:srgbClr val="000000"/>
                </a:solidFill>
                <a:latin typeface="Times New Roman" panose="02020603050405020304" pitchFamily="18" charset="0"/>
              </a:rPr>
              <a:t> (lines 38–43) clears each </a:t>
            </a:r>
            <a:r>
              <a:rPr lang="en-US" altLang="en-US" sz="2500" smtClean="0">
                <a:solidFill>
                  <a:srgbClr val="000000"/>
                </a:solidFill>
                <a:latin typeface="Lucida Console" panose="020B0609040504020204" pitchFamily="49" charset="0"/>
              </a:rPr>
              <a:t>TextBox</a:t>
            </a:r>
            <a:r>
              <a:rPr lang="en-US" altLang="en-US" sz="2500" smtClean="0">
                <a:solidFill>
                  <a:srgbClr val="000000"/>
                </a:solidFill>
                <a:latin typeface="Times New Roman" panose="02020603050405020304" pitchFamily="18" charset="0"/>
              </a:rPr>
              <a:t> by setting its </a:t>
            </a:r>
            <a:r>
              <a:rPr lang="en-US" altLang="en-US" sz="2500" smtClean="0">
                <a:solidFill>
                  <a:srgbClr val="000000"/>
                </a:solidFill>
                <a:latin typeface="Lucida Console" panose="020B0609040504020204" pitchFamily="49" charset="0"/>
              </a:rPr>
              <a:t>Text</a:t>
            </a:r>
            <a:r>
              <a:rPr lang="en-US" altLang="en-US" sz="2500" smtClean="0">
                <a:solidFill>
                  <a:srgbClr val="000000"/>
                </a:solidFill>
                <a:latin typeface="Times New Roman" panose="02020603050405020304" pitchFamily="18" charset="0"/>
              </a:rPr>
              <a:t> property to an empty string.</a:t>
            </a:r>
          </a:p>
          <a:p>
            <a:pPr eaLnBrk="1" hangingPunct="1"/>
            <a:r>
              <a:rPr lang="en-US" altLang="en-US" sz="2500" smtClean="0">
                <a:solidFill>
                  <a:srgbClr val="000000"/>
                </a:solidFill>
                <a:latin typeface="Times New Roman" panose="02020603050405020304" pitchFamily="18" charset="0"/>
              </a:rPr>
              <a:t>This resets the form for a new guestbook submission.</a:t>
            </a:r>
          </a:p>
        </p:txBody>
      </p:sp>
      <p:sp>
        <p:nvSpPr>
          <p:cNvPr id="2385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13.3  Multitier App Architecture</a:t>
            </a:r>
            <a:r>
              <a:rPr lang="en-US" dirty="0">
                <a:solidFill>
                  <a:srgbClr val="3380E6"/>
                </a:solidFill>
                <a:latin typeface="Arial"/>
              </a:rPr>
              <a:t> (cont.)</a:t>
            </a:r>
            <a:endParaRPr lang="en-US" dirty="0" smtClean="0">
              <a:solidFill>
                <a:srgbClr val="3380E6"/>
              </a:solidFill>
              <a:latin typeface="Arial"/>
            </a:endParaRPr>
          </a:p>
        </p:txBody>
      </p:sp>
      <p:sp>
        <p:nvSpPr>
          <p:cNvPr id="32771"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Web apps present data to clients as web pages.</a:t>
            </a:r>
          </a:p>
          <a:p>
            <a:pPr eaLnBrk="1" hangingPunct="1">
              <a:lnSpc>
                <a:spcPct val="80000"/>
              </a:lnSpc>
            </a:pPr>
            <a:r>
              <a:rPr lang="en-US" altLang="en-US" sz="2500" smtClean="0">
                <a:solidFill>
                  <a:srgbClr val="000000"/>
                </a:solidFill>
                <a:latin typeface="Times New Roman" panose="02020603050405020304" pitchFamily="18" charset="0"/>
              </a:rPr>
              <a:t>Business logic in the middle tier enforces </a:t>
            </a:r>
            <a:r>
              <a:rPr lang="en-US" altLang="en-US" sz="2500" i="1" smtClean="0">
                <a:solidFill>
                  <a:srgbClr val="000000"/>
                </a:solidFill>
                <a:latin typeface="Times New Roman" panose="02020603050405020304" pitchFamily="18" charset="0"/>
              </a:rPr>
              <a:t>business rules </a:t>
            </a:r>
            <a:r>
              <a:rPr lang="en-US" altLang="en-US" sz="2500" smtClean="0">
                <a:solidFill>
                  <a:srgbClr val="000000"/>
                </a:solidFill>
                <a:latin typeface="Times New Roman" panose="02020603050405020304" pitchFamily="18" charset="0"/>
              </a:rPr>
              <a:t>and ensures that data is reliable before the server app updates the database or presents the data to users.</a:t>
            </a:r>
          </a:p>
          <a:p>
            <a:pPr eaLnBrk="1" hangingPunct="1">
              <a:lnSpc>
                <a:spcPct val="80000"/>
              </a:lnSpc>
            </a:pPr>
            <a:r>
              <a:rPr lang="en-US" altLang="en-US" sz="2500" smtClean="0">
                <a:solidFill>
                  <a:srgbClr val="000000"/>
                </a:solidFill>
                <a:latin typeface="Times New Roman" panose="02020603050405020304" pitchFamily="18" charset="0"/>
              </a:rPr>
              <a:t>Business rules dictate how clients can and cannot access app data, and how apps process data.</a:t>
            </a:r>
          </a:p>
          <a:p>
            <a:pPr eaLnBrk="1" hangingPunct="1">
              <a:lnSpc>
                <a:spcPct val="80000"/>
              </a:lnSpc>
            </a:pPr>
            <a:r>
              <a:rPr lang="en-US" altLang="en-US" sz="2500" smtClean="0">
                <a:solidFill>
                  <a:srgbClr val="000000"/>
                </a:solidFill>
                <a:latin typeface="Times New Roman" panose="02020603050405020304" pitchFamily="18" charset="0"/>
              </a:rPr>
              <a:t>For example, a business rule in the middle tier of a retail store’s web-based app might ensure that all product quantities remain positive.</a:t>
            </a:r>
          </a:p>
          <a:p>
            <a:pPr eaLnBrk="1" hangingPunct="1">
              <a:lnSpc>
                <a:spcPct val="80000"/>
              </a:lnSpc>
            </a:pPr>
            <a:r>
              <a:rPr lang="en-US" altLang="en-US" sz="2500" smtClean="0">
                <a:solidFill>
                  <a:srgbClr val="000000"/>
                </a:solidFill>
                <a:latin typeface="Times New Roman" panose="02020603050405020304" pitchFamily="18" charset="0"/>
              </a:rPr>
              <a:t>A client request to set a negative quantity in the bottom tier’s product information database would be rejected by the middle tier’s business logic.</a:t>
            </a:r>
          </a:p>
        </p:txBody>
      </p:sp>
      <p:sp>
        <p:nvSpPr>
          <p:cNvPr id="317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1" descr="vbhtp6_13_ASP.NET_Page_5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1" descr="vbhtp6_13_ASP.NET_Page_5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13.8.3 Modifying the Code-Behind File for the Guestbook App (cont.)</a:t>
            </a:r>
          </a:p>
        </p:txBody>
      </p:sp>
      <p:sp>
        <p:nvSpPr>
          <p:cNvPr id="2396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Lines 8–35 contain </a:t>
            </a:r>
            <a:r>
              <a:rPr lang="en-US" altLang="en-US" smtClean="0">
                <a:solidFill>
                  <a:srgbClr val="000000"/>
                </a:solidFill>
                <a:latin typeface="Lucida Console" panose="020B0609040504020204" pitchFamily="49" charset="0"/>
              </a:rPr>
              <a:t>submitButton</a:t>
            </a:r>
            <a:r>
              <a:rPr lang="en-US" altLang="en-US" smtClean="0">
                <a:solidFill>
                  <a:srgbClr val="000000"/>
                </a:solidFill>
                <a:latin typeface="Times New Roman" panose="02020603050405020304" pitchFamily="18" charset="0"/>
              </a:rPr>
              <a:t>’s event-handling code, which adds the user’s information to the </a:t>
            </a:r>
            <a:r>
              <a:rPr lang="en-US" altLang="en-US" smtClean="0">
                <a:solidFill>
                  <a:srgbClr val="000000"/>
                </a:solidFill>
                <a:latin typeface="Lucida Console" panose="020B0609040504020204" pitchFamily="49" charset="0"/>
              </a:rPr>
              <a:t>Guestbook</a:t>
            </a:r>
            <a:r>
              <a:rPr lang="en-US" altLang="en-US" smtClean="0">
                <a:solidFill>
                  <a:srgbClr val="000000"/>
                </a:solidFill>
                <a:latin typeface="Times New Roman" panose="02020603050405020304" pitchFamily="18" charset="0"/>
              </a:rPr>
              <a:t> database’s </a:t>
            </a:r>
            <a:r>
              <a:rPr lang="en-US" altLang="en-US" smtClean="0">
                <a:solidFill>
                  <a:srgbClr val="000000"/>
                </a:solidFill>
                <a:latin typeface="Lucida Console" panose="020B0609040504020204" pitchFamily="49" charset="0"/>
              </a:rPr>
              <a:t>Messages</a:t>
            </a:r>
            <a:r>
              <a:rPr lang="en-US" altLang="en-US" smtClean="0">
                <a:solidFill>
                  <a:srgbClr val="000000"/>
                </a:solidFill>
                <a:latin typeface="Times New Roman" panose="02020603050405020304" pitchFamily="18" charset="0"/>
              </a:rPr>
              <a:t> table.</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Using</a:t>
            </a:r>
            <a:r>
              <a:rPr lang="en-US" altLang="en-US" smtClean="0">
                <a:solidFill>
                  <a:srgbClr val="000000"/>
                </a:solidFill>
                <a:latin typeface="Times New Roman" panose="02020603050405020304" pitchFamily="18" charset="0"/>
              </a:rPr>
              <a:t> statement in lines 12–26 begins by creating a </a:t>
            </a:r>
            <a:r>
              <a:rPr lang="en-US" altLang="en-US" smtClean="0">
                <a:solidFill>
                  <a:srgbClr val="000000"/>
                </a:solidFill>
                <a:latin typeface="Lucida Console" panose="020B0609040504020204" pitchFamily="49" charset="0"/>
              </a:rPr>
              <a:t>GuestbookEntities</a:t>
            </a:r>
            <a:r>
              <a:rPr lang="en-US" altLang="en-US" smtClean="0">
                <a:solidFill>
                  <a:srgbClr val="000000"/>
                </a:solidFill>
                <a:latin typeface="Times New Roman" panose="02020603050405020304" pitchFamily="18" charset="0"/>
              </a:rPr>
              <a:t> object to interact with the database. </a:t>
            </a:r>
          </a:p>
          <a:p>
            <a:pPr eaLnBrk="1" hangingPunct="1"/>
            <a:r>
              <a:rPr lang="en-US" altLang="en-US" smtClean="0">
                <a:solidFill>
                  <a:srgbClr val="000000"/>
                </a:solidFill>
                <a:latin typeface="Times New Roman" panose="02020603050405020304" pitchFamily="18" charset="0"/>
              </a:rPr>
              <a:t>Recall that the </a:t>
            </a:r>
            <a:r>
              <a:rPr lang="en-US" altLang="en-US" smtClean="0">
                <a:solidFill>
                  <a:srgbClr val="000000"/>
                </a:solidFill>
                <a:latin typeface="Lucida Console" panose="020B0609040504020204" pitchFamily="49" charset="0"/>
              </a:rPr>
              <a:t>Using</a:t>
            </a:r>
            <a:r>
              <a:rPr lang="en-US" altLang="en-US" smtClean="0">
                <a:solidFill>
                  <a:srgbClr val="000000"/>
                </a:solidFill>
                <a:latin typeface="Times New Roman" panose="02020603050405020304" pitchFamily="18" charset="0"/>
              </a:rPr>
              <a:t> statement will call </a:t>
            </a:r>
            <a:r>
              <a:rPr lang="en-US" altLang="en-US" smtClean="0">
                <a:solidFill>
                  <a:srgbClr val="000000"/>
                </a:solidFill>
                <a:latin typeface="Lucida Console" panose="020B0609040504020204" pitchFamily="49" charset="0"/>
              </a:rPr>
              <a:t>Dispose</a:t>
            </a:r>
            <a:r>
              <a:rPr lang="en-US" altLang="en-US" smtClean="0">
                <a:solidFill>
                  <a:srgbClr val="000000"/>
                </a:solidFill>
                <a:latin typeface="Times New Roman" panose="02020603050405020304" pitchFamily="18" charset="0"/>
              </a:rPr>
              <a:t> on this </a:t>
            </a:r>
            <a:r>
              <a:rPr lang="en-US" altLang="en-US" smtClean="0">
                <a:solidFill>
                  <a:srgbClr val="000000"/>
                </a:solidFill>
                <a:latin typeface="Lucida Console" panose="020B0609040504020204" pitchFamily="49" charset="0"/>
              </a:rPr>
              <a:t>GuestbookEntities</a:t>
            </a:r>
            <a:r>
              <a:rPr lang="en-US" altLang="en-US" smtClean="0">
                <a:solidFill>
                  <a:srgbClr val="000000"/>
                </a:solidFill>
                <a:latin typeface="Times New Roman" panose="02020603050405020304" pitchFamily="18" charset="0"/>
              </a:rPr>
              <a:t> object when the </a:t>
            </a:r>
            <a:r>
              <a:rPr lang="en-US" altLang="en-US" smtClean="0">
                <a:solidFill>
                  <a:srgbClr val="000000"/>
                </a:solidFill>
                <a:latin typeface="Lucida Console" panose="020B0609040504020204" pitchFamily="49" charset="0"/>
              </a:rPr>
              <a:t>Using</a:t>
            </a:r>
            <a:r>
              <a:rPr lang="en-US" altLang="en-US" smtClean="0">
                <a:solidFill>
                  <a:srgbClr val="000000"/>
                </a:solidFill>
                <a:latin typeface="Times New Roman" panose="02020603050405020304" pitchFamily="18" charset="0"/>
              </a:rPr>
              <a:t> statement terminates. </a:t>
            </a:r>
          </a:p>
        </p:txBody>
      </p:sp>
      <p:sp>
        <p:nvSpPr>
          <p:cNvPr id="2416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13.8.3 Modifying the Code-Behind File for the Guestbook App (cont.)</a:t>
            </a:r>
            <a:endParaRPr lang="en-US" dirty="0" smtClean="0">
              <a:solidFill>
                <a:srgbClr val="33B38C"/>
              </a:solidFill>
              <a:latin typeface="Goudy Sans Medium"/>
            </a:endParaRPr>
          </a:p>
        </p:txBody>
      </p:sp>
      <p:sp>
        <p:nvSpPr>
          <p:cNvPr id="240643" name="Text Placeholder 2"/>
          <p:cNvSpPr>
            <a:spLocks noGrp="1"/>
          </p:cNvSpPr>
          <p:nvPr>
            <p:ph type="body" idx="1"/>
          </p:nvPr>
        </p:nvSpPr>
        <p:spPr>
          <a:xfrm>
            <a:off x="457200" y="1295400"/>
            <a:ext cx="8229600" cy="4525963"/>
          </a:xfrm>
        </p:spPr>
        <p:txBody>
          <a:bodyPr/>
          <a:lstStyle/>
          <a:p>
            <a:pPr eaLnBrk="1" hangingPunct="1"/>
            <a:r>
              <a:rPr lang="en-US" altLang="en-US" sz="2400" smtClean="0">
                <a:solidFill>
                  <a:srgbClr val="000000"/>
                </a:solidFill>
                <a:latin typeface="Times New Roman" panose="02020603050405020304" pitchFamily="18" charset="0"/>
              </a:rPr>
              <a:t>Line 15 creates an object of the entity data model’s </a:t>
            </a:r>
            <a:r>
              <a:rPr lang="en-US" altLang="en-US" sz="2400" smtClean="0">
                <a:solidFill>
                  <a:srgbClr val="000000"/>
                </a:solidFill>
                <a:latin typeface="Lucida Console" panose="020B0609040504020204" pitchFamily="49" charset="0"/>
              </a:rPr>
              <a:t>Message</a:t>
            </a:r>
            <a:r>
              <a:rPr lang="en-US" altLang="en-US" sz="2400" smtClean="0">
                <a:solidFill>
                  <a:srgbClr val="000000"/>
                </a:solidFill>
                <a:latin typeface="Times New Roman" panose="02020603050405020304" pitchFamily="18" charset="0"/>
              </a:rPr>
              <a:t> class, which represents a row in the database’s </a:t>
            </a:r>
            <a:r>
              <a:rPr lang="en-US" altLang="en-US" sz="2400" smtClean="0">
                <a:solidFill>
                  <a:srgbClr val="000000"/>
                </a:solidFill>
                <a:latin typeface="Lucida Console" panose="020B0609040504020204" pitchFamily="49" charset="0"/>
              </a:rPr>
              <a:t>Messages</a:t>
            </a:r>
            <a:r>
              <a:rPr lang="en-US" altLang="en-US" sz="2400" smtClean="0">
                <a:solidFill>
                  <a:srgbClr val="000000"/>
                </a:solidFill>
                <a:latin typeface="Times New Roman" panose="02020603050405020304" pitchFamily="18" charset="0"/>
              </a:rPr>
              <a:t> table. </a:t>
            </a:r>
          </a:p>
          <a:p>
            <a:pPr eaLnBrk="1" hangingPunct="1"/>
            <a:r>
              <a:rPr lang="en-US" altLang="en-US" sz="2400" smtClean="0">
                <a:solidFill>
                  <a:srgbClr val="000000"/>
                </a:solidFill>
                <a:latin typeface="Times New Roman" panose="02020603050405020304" pitchFamily="18" charset="0"/>
              </a:rPr>
              <a:t>Lines 18–21 set the new </a:t>
            </a:r>
            <a:r>
              <a:rPr lang="en-US" altLang="en-US" sz="2400" smtClean="0">
                <a:solidFill>
                  <a:srgbClr val="000000"/>
                </a:solidFill>
                <a:latin typeface="Lucida Console" panose="020B0609040504020204" pitchFamily="49" charset="0"/>
              </a:rPr>
              <a:t>Message</a:t>
            </a:r>
            <a:r>
              <a:rPr lang="en-US" altLang="en-US" sz="2400" smtClean="0">
                <a:solidFill>
                  <a:srgbClr val="000000"/>
                </a:solidFill>
                <a:latin typeface="Times New Roman" panose="02020603050405020304" pitchFamily="18" charset="0"/>
              </a:rPr>
              <a:t> object’s properties to the values that should be stored in the database. </a:t>
            </a:r>
          </a:p>
          <a:p>
            <a:pPr eaLnBrk="1" hangingPunct="1"/>
            <a:r>
              <a:rPr lang="en-US" altLang="en-US" sz="2400" smtClean="0">
                <a:solidFill>
                  <a:srgbClr val="000000"/>
                </a:solidFill>
                <a:latin typeface="Times New Roman" panose="02020603050405020304" pitchFamily="18" charset="0"/>
              </a:rPr>
              <a:t>Line 24 calls the Add method of the </a:t>
            </a:r>
            <a:r>
              <a:rPr lang="en-US" altLang="en-US" sz="2400" smtClean="0">
                <a:solidFill>
                  <a:srgbClr val="000000"/>
                </a:solidFill>
                <a:latin typeface="Lucida Console" panose="020B0609040504020204" pitchFamily="49" charset="0"/>
              </a:rPr>
              <a:t>GuestbookEntities</a:t>
            </a:r>
            <a:r>
              <a:rPr lang="en-US" altLang="en-US" sz="2400" smtClean="0">
                <a:solidFill>
                  <a:srgbClr val="000000"/>
                </a:solidFill>
                <a:latin typeface="Times New Roman" panose="02020603050405020304" pitchFamily="18" charset="0"/>
              </a:rPr>
              <a:t> object’s </a:t>
            </a:r>
            <a:r>
              <a:rPr lang="en-US" altLang="en-US" sz="2400" smtClean="0">
                <a:solidFill>
                  <a:srgbClr val="000000"/>
                </a:solidFill>
                <a:latin typeface="Lucida Console" panose="020B0609040504020204" pitchFamily="49" charset="0"/>
              </a:rPr>
              <a:t>Messages</a:t>
            </a:r>
            <a:r>
              <a:rPr lang="en-US" altLang="en-US" sz="2400" smtClean="0">
                <a:solidFill>
                  <a:srgbClr val="000000"/>
                </a:solidFill>
                <a:latin typeface="Times New Roman" panose="02020603050405020304" pitchFamily="18" charset="0"/>
              </a:rPr>
              <a:t> property, which represents the </a:t>
            </a:r>
            <a:r>
              <a:rPr lang="en-US" altLang="en-US" sz="2400" smtClean="0">
                <a:solidFill>
                  <a:srgbClr val="000000"/>
                </a:solidFill>
                <a:latin typeface="Lucida Console" panose="020B0609040504020204" pitchFamily="49" charset="0"/>
              </a:rPr>
              <a:t>Messages</a:t>
            </a:r>
            <a:r>
              <a:rPr lang="en-US" altLang="en-US" sz="2400" smtClean="0">
                <a:solidFill>
                  <a:srgbClr val="000000"/>
                </a:solidFill>
                <a:latin typeface="Times New Roman" panose="02020603050405020304" pitchFamily="18" charset="0"/>
              </a:rPr>
              <a:t> table in the database. </a:t>
            </a:r>
          </a:p>
          <a:p>
            <a:pPr eaLnBrk="1" hangingPunct="1"/>
            <a:r>
              <a:rPr lang="en-US" altLang="en-US" sz="2400" smtClean="0">
                <a:solidFill>
                  <a:srgbClr val="000000"/>
                </a:solidFill>
                <a:latin typeface="Times New Roman" panose="02020603050405020304" pitchFamily="18" charset="0"/>
              </a:rPr>
              <a:t>This adds a new record to the entity data model’s representation of the table. </a:t>
            </a:r>
          </a:p>
          <a:p>
            <a:pPr eaLnBrk="1" hangingPunct="1"/>
            <a:r>
              <a:rPr lang="en-US" altLang="en-US" sz="2400" smtClean="0">
                <a:solidFill>
                  <a:srgbClr val="000000"/>
                </a:solidFill>
                <a:latin typeface="Times New Roman" panose="02020603050405020304" pitchFamily="18" charset="0"/>
              </a:rPr>
              <a:t>Line 25 then saves the changes into the database. </a:t>
            </a:r>
          </a:p>
        </p:txBody>
      </p:sp>
      <p:sp>
        <p:nvSpPr>
          <p:cNvPr id="2426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13.8.3 Modifying the Code-Behind File for the Guestbook App (cont.)</a:t>
            </a:r>
            <a:endParaRPr lang="en-US" dirty="0" smtClean="0">
              <a:solidFill>
                <a:srgbClr val="33B38C"/>
              </a:solidFill>
              <a:latin typeface="Goudy Sans Medium"/>
            </a:endParaRPr>
          </a:p>
        </p:txBody>
      </p:sp>
      <p:sp>
        <p:nvSpPr>
          <p:cNvPr id="2416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After the data is inserted into the database, lines 29–31 clear the </a:t>
            </a:r>
            <a:r>
              <a:rPr lang="en-US" altLang="en-US" smtClean="0">
                <a:solidFill>
                  <a:srgbClr val="000000"/>
                </a:solidFill>
                <a:latin typeface="Lucida Console" panose="020B0609040504020204" pitchFamily="49" charset="0"/>
              </a:rPr>
              <a:t>TextBoxes</a:t>
            </a:r>
            <a:r>
              <a:rPr lang="en-US" altLang="en-US" smtClean="0">
                <a:solidFill>
                  <a:srgbClr val="000000"/>
                </a:solidFill>
                <a:latin typeface="Times New Roman" panose="02020603050405020304" pitchFamily="18" charset="0"/>
              </a:rPr>
              <a:t>, and line 34 invokes </a:t>
            </a:r>
            <a:r>
              <a:rPr lang="en-US" altLang="en-US" smtClean="0">
                <a:solidFill>
                  <a:srgbClr val="000000"/>
                </a:solidFill>
                <a:latin typeface="Lucida Console" panose="020B0609040504020204" pitchFamily="49" charset="0"/>
              </a:rPr>
              <a:t>messagesGridView</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DataBind</a:t>
            </a:r>
            <a:r>
              <a:rPr lang="en-US" altLang="en-US" smtClean="0">
                <a:solidFill>
                  <a:srgbClr val="000000"/>
                </a:solidFill>
                <a:latin typeface="Times New Roman" panose="02020603050405020304" pitchFamily="18" charset="0"/>
              </a:rPr>
              <a:t> method to refresh the data that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 displays. </a:t>
            </a:r>
          </a:p>
          <a:p>
            <a:pPr eaLnBrk="1" hangingPunct="1"/>
            <a:r>
              <a:rPr lang="en-US" altLang="en-US" smtClean="0">
                <a:solidFill>
                  <a:srgbClr val="000000"/>
                </a:solidFill>
                <a:latin typeface="Times New Roman" panose="02020603050405020304" pitchFamily="18" charset="0"/>
              </a:rPr>
              <a:t>This causes </a:t>
            </a:r>
            <a:r>
              <a:rPr lang="en-US" altLang="en-US" smtClean="0">
                <a:solidFill>
                  <a:srgbClr val="000000"/>
                </a:solidFill>
                <a:latin typeface="Lucida Console" panose="020B0609040504020204" pitchFamily="49" charset="0"/>
              </a:rPr>
              <a:t>messagesEntityDataSource</a:t>
            </a:r>
            <a:r>
              <a:rPr lang="en-US" altLang="en-US" smtClean="0">
                <a:solidFill>
                  <a:srgbClr val="000000"/>
                </a:solidFill>
                <a:latin typeface="Times New Roman" panose="02020603050405020304" pitchFamily="18" charset="0"/>
              </a:rPr>
              <a:t> (the </a:t>
            </a:r>
            <a:r>
              <a:rPr lang="en-US" altLang="en-US" smtClean="0">
                <a:solidFill>
                  <a:srgbClr val="000000"/>
                </a:solidFill>
                <a:latin typeface="Lucida Console" panose="020B0609040504020204" pitchFamily="49" charset="0"/>
              </a:rPr>
              <a:t>GridView</a:t>
            </a:r>
            <a:r>
              <a:rPr lang="en-US" altLang="en-US" smtClean="0">
                <a:solidFill>
                  <a:srgbClr val="000000"/>
                </a:solidFill>
                <a:latin typeface="Times New Roman" panose="02020603050405020304" pitchFamily="18" charset="0"/>
              </a:rPr>
              <a:t>’s data source) to obtain the </a:t>
            </a:r>
            <a:r>
              <a:rPr lang="en-US" altLang="en-US" smtClean="0">
                <a:solidFill>
                  <a:srgbClr val="000000"/>
                </a:solidFill>
                <a:latin typeface="Lucida Console" panose="020B0609040504020204" pitchFamily="49" charset="0"/>
              </a:rPr>
              <a:t>Messages</a:t>
            </a:r>
            <a:r>
              <a:rPr lang="en-US" altLang="en-US" smtClean="0">
                <a:solidFill>
                  <a:srgbClr val="000000"/>
                </a:solidFill>
                <a:latin typeface="Times New Roman" panose="02020603050405020304" pitchFamily="18" charset="0"/>
              </a:rPr>
              <a:t> table’s updated data from the database.</a:t>
            </a:r>
          </a:p>
        </p:txBody>
      </p:sp>
      <p:sp>
        <p:nvSpPr>
          <p:cNvPr id="2437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13.9  Online Case Study: ASP.NET AJAX</a:t>
            </a:r>
          </a:p>
        </p:txBody>
      </p:sp>
      <p:sp>
        <p:nvSpPr>
          <p:cNvPr id="242691"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anose="02020603050405020304" pitchFamily="18" charset="0"/>
              </a:rPr>
              <a:t>In the online Chapter 24, Web App Development with ASP.NET: A Deeper Look, you learn the difference between a traditional web app and an </a:t>
            </a:r>
            <a:r>
              <a:rPr lang="en-US" altLang="en-US" sz="2300" smtClean="0">
                <a:solidFill>
                  <a:srgbClr val="0000FF"/>
                </a:solidFill>
                <a:latin typeface="Times New Roman" panose="02020603050405020304" pitchFamily="18" charset="0"/>
              </a:rPr>
              <a:t>AJAX (Asynchronous JavaScript and XML) web application</a:t>
            </a:r>
            <a:r>
              <a:rPr lang="en-US" altLang="en-US" sz="2300" smtClean="0">
                <a:solidFill>
                  <a:srgbClr val="000000"/>
                </a:solidFill>
                <a:latin typeface="Times New Roman" panose="02020603050405020304" pitchFamily="18" charset="0"/>
              </a:rPr>
              <a:t>.</a:t>
            </a:r>
          </a:p>
          <a:p>
            <a:pPr eaLnBrk="1" hangingPunct="1">
              <a:lnSpc>
                <a:spcPct val="90000"/>
              </a:lnSpc>
            </a:pPr>
            <a:r>
              <a:rPr lang="en-US" altLang="en-US" sz="2300" smtClean="0">
                <a:solidFill>
                  <a:srgbClr val="000000"/>
                </a:solidFill>
                <a:latin typeface="Times New Roman" panose="02020603050405020304" pitchFamily="18" charset="0"/>
              </a:rPr>
              <a:t>You also learn how to use </a:t>
            </a:r>
            <a:r>
              <a:rPr lang="en-US" altLang="en-US" sz="2300" smtClean="0">
                <a:solidFill>
                  <a:srgbClr val="0000FF"/>
                </a:solidFill>
                <a:latin typeface="Times New Roman" panose="02020603050405020304" pitchFamily="18" charset="0"/>
              </a:rPr>
              <a:t>ASP.NET AJAX</a:t>
            </a:r>
            <a:r>
              <a:rPr lang="en-US" altLang="en-US" sz="2300" smtClean="0">
                <a:solidFill>
                  <a:srgbClr val="000000"/>
                </a:solidFill>
                <a:latin typeface="Times New Roman" panose="02020603050405020304" pitchFamily="18" charset="0"/>
              </a:rPr>
              <a:t> to quickly and easily improve the user experience for your web apps, giving them responsiveness comparable to that of desktop apps.</a:t>
            </a:r>
          </a:p>
          <a:p>
            <a:pPr eaLnBrk="1" hangingPunct="1">
              <a:lnSpc>
                <a:spcPct val="90000"/>
              </a:lnSpc>
            </a:pPr>
            <a:r>
              <a:rPr lang="en-US" altLang="en-US" sz="2300" smtClean="0">
                <a:solidFill>
                  <a:srgbClr val="000000"/>
                </a:solidFill>
                <a:latin typeface="Times New Roman" panose="02020603050405020304" pitchFamily="18" charset="0"/>
              </a:rPr>
              <a:t>To demonstrate ASP.NET AJAX capabilities, you enhance the validation example by displaying the submitted form information without reloading the entire page.</a:t>
            </a:r>
          </a:p>
          <a:p>
            <a:pPr eaLnBrk="1" hangingPunct="1">
              <a:lnSpc>
                <a:spcPct val="90000"/>
              </a:lnSpc>
            </a:pPr>
            <a:r>
              <a:rPr lang="en-US" altLang="en-US" sz="2300" smtClean="0">
                <a:solidFill>
                  <a:srgbClr val="000000"/>
                </a:solidFill>
                <a:latin typeface="Times New Roman" panose="02020603050405020304" pitchFamily="18" charset="0"/>
              </a:rPr>
              <a:t>The only modifications to this web app appear in </a:t>
            </a:r>
            <a:r>
              <a:rPr lang="en-US" altLang="en-US" sz="2300" smtClean="0">
                <a:solidFill>
                  <a:srgbClr val="000000"/>
                </a:solidFill>
                <a:latin typeface="Lucida Console" panose="020B0609040504020204" pitchFamily="49" charset="0"/>
              </a:rPr>
              <a:t>Validation.aspx</a:t>
            </a:r>
            <a:r>
              <a:rPr lang="en-US" altLang="en-US" sz="2300" smtClean="0">
                <a:solidFill>
                  <a:srgbClr val="000000"/>
                </a:solidFill>
                <a:latin typeface="Times New Roman" panose="02020603050405020304" pitchFamily="18" charset="0"/>
              </a:rPr>
              <a:t> file.</a:t>
            </a:r>
          </a:p>
          <a:p>
            <a:pPr eaLnBrk="1" hangingPunct="1">
              <a:lnSpc>
                <a:spcPct val="90000"/>
              </a:lnSpc>
            </a:pPr>
            <a:r>
              <a:rPr lang="en-US" altLang="en-US" sz="2300" smtClean="0">
                <a:solidFill>
                  <a:srgbClr val="000000"/>
                </a:solidFill>
                <a:latin typeface="Times New Roman" panose="02020603050405020304" pitchFamily="18" charset="0"/>
              </a:rPr>
              <a:t>You use AJAX-enabled controls to add this feature.</a:t>
            </a:r>
          </a:p>
        </p:txBody>
      </p:sp>
      <p:sp>
        <p:nvSpPr>
          <p:cNvPr id="2447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13.10  Online Case Study: Password-Protected Books Database App</a:t>
            </a:r>
          </a:p>
        </p:txBody>
      </p:sp>
      <p:sp>
        <p:nvSpPr>
          <p:cNvPr id="243715"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In the online Chapter 24, Web App Development with ASP.NET: A Deeper Look, we include a web app case study in which a user logs into a password-protected website to view a list of publications by a selected author.</a:t>
            </a:r>
          </a:p>
          <a:p>
            <a:pPr eaLnBrk="1" hangingPunct="1">
              <a:lnSpc>
                <a:spcPct val="90000"/>
              </a:lnSpc>
            </a:pPr>
            <a:r>
              <a:rPr lang="en-US" altLang="en-US" sz="2500" smtClean="0">
                <a:solidFill>
                  <a:srgbClr val="000000"/>
                </a:solidFill>
                <a:latin typeface="Times New Roman" panose="02020603050405020304" pitchFamily="18" charset="0"/>
              </a:rPr>
              <a:t>The app consists of several pages and provides website registration and login capabilities.</a:t>
            </a:r>
          </a:p>
          <a:p>
            <a:pPr eaLnBrk="1" hangingPunct="1">
              <a:lnSpc>
                <a:spcPct val="90000"/>
              </a:lnSpc>
            </a:pPr>
            <a:r>
              <a:rPr lang="en-US" altLang="en-US" sz="2500" smtClean="0">
                <a:solidFill>
                  <a:srgbClr val="000000"/>
                </a:solidFill>
                <a:latin typeface="Times New Roman" panose="02020603050405020304" pitchFamily="18" charset="0"/>
              </a:rPr>
              <a:t>You’ll learn about ASP.NET master pages, which allow you to specify a common look-and-feel for all the pages in your app.</a:t>
            </a:r>
          </a:p>
          <a:p>
            <a:pPr eaLnBrk="1" hangingPunct="1">
              <a:lnSpc>
                <a:spcPct val="90000"/>
              </a:lnSpc>
            </a:pPr>
            <a:r>
              <a:rPr lang="en-US" altLang="en-US" sz="2500" smtClean="0">
                <a:solidFill>
                  <a:srgbClr val="000000"/>
                </a:solidFill>
                <a:latin typeface="Times New Roman" panose="02020603050405020304" pitchFamily="18" charset="0"/>
              </a:rPr>
              <a:t>We also introduce the </a:t>
            </a:r>
            <a:r>
              <a:rPr lang="en-US" altLang="en-US" sz="2500" smtClean="0">
                <a:solidFill>
                  <a:srgbClr val="000000"/>
                </a:solidFill>
                <a:latin typeface="Arial" panose="020B0604020202020204" pitchFamily="34" charset="0"/>
              </a:rPr>
              <a:t>Web Site Administration Tool</a:t>
            </a:r>
            <a:r>
              <a:rPr lang="en-US" altLang="en-US" sz="2500" smtClean="0">
                <a:solidFill>
                  <a:srgbClr val="000000"/>
                </a:solidFill>
                <a:latin typeface="Times New Roman" panose="02020603050405020304" pitchFamily="18" charset="0"/>
              </a:rPr>
              <a:t> and use it to configure the portions of the app that can be accessed only by users who are logged into the website. </a:t>
            </a:r>
          </a:p>
        </p:txBody>
      </p:sp>
      <p:sp>
        <p:nvSpPr>
          <p:cNvPr id="2457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13.3  Multitier App Architecture (cont.)</a:t>
            </a: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Times New Roman" pitchFamily="18" charset="0"/>
              </a:rPr>
              <a:t>Client Tier</a:t>
            </a:r>
          </a:p>
          <a:p>
            <a:pPr eaLnBrk="1" hangingPunct="1">
              <a:lnSpc>
                <a:spcPct val="90000"/>
              </a:lnSpc>
              <a:defRPr/>
            </a:pPr>
            <a:r>
              <a:rPr lang="en-US" dirty="0" smtClean="0">
                <a:solidFill>
                  <a:srgbClr val="000000"/>
                </a:solidFill>
                <a:latin typeface="Times New Roman" pitchFamily="18" charset="0"/>
              </a:rPr>
              <a:t>The </a:t>
            </a:r>
            <a:r>
              <a:rPr lang="en-US" dirty="0" smtClean="0">
                <a:solidFill>
                  <a:srgbClr val="0000FF"/>
                </a:solidFill>
                <a:latin typeface="Times New Roman" pitchFamily="18" charset="0"/>
              </a:rPr>
              <a:t>top tier</a:t>
            </a:r>
            <a:r>
              <a:rPr lang="en-US" dirty="0" smtClean="0">
                <a:solidFill>
                  <a:srgbClr val="000000"/>
                </a:solidFill>
                <a:latin typeface="Times New Roman" pitchFamily="18" charset="0"/>
              </a:rPr>
              <a:t> or </a:t>
            </a:r>
            <a:r>
              <a:rPr lang="en-US" dirty="0" smtClean="0">
                <a:solidFill>
                  <a:srgbClr val="0000FF"/>
                </a:solidFill>
                <a:latin typeface="Times New Roman" pitchFamily="18" charset="0"/>
              </a:rPr>
              <a:t>client tier</a:t>
            </a:r>
            <a:r>
              <a:rPr lang="en-US" dirty="0">
                <a:solidFill>
                  <a:srgbClr val="000000"/>
                </a:solidFill>
                <a:latin typeface="Times New Roman" pitchFamily="18" charset="0"/>
              </a:rPr>
              <a:t> </a:t>
            </a:r>
            <a:r>
              <a:rPr lang="en-US" dirty="0" smtClean="0">
                <a:solidFill>
                  <a:srgbClr val="000000"/>
                </a:solidFill>
                <a:latin typeface="Times New Roman" pitchFamily="18" charset="0"/>
              </a:rPr>
              <a:t>is the app’s user interface, which gathers input and displays output.</a:t>
            </a:r>
          </a:p>
          <a:p>
            <a:pPr eaLnBrk="1" hangingPunct="1">
              <a:lnSpc>
                <a:spcPct val="90000"/>
              </a:lnSpc>
              <a:defRPr/>
            </a:pPr>
            <a:r>
              <a:rPr lang="en-US" dirty="0" smtClean="0">
                <a:solidFill>
                  <a:srgbClr val="000000"/>
                </a:solidFill>
                <a:latin typeface="Times New Roman" pitchFamily="18" charset="0"/>
              </a:rPr>
              <a:t>Users interact directly with the app through the user interface (typically viewed in a web browser), keyboard and mouse.</a:t>
            </a:r>
          </a:p>
          <a:p>
            <a:pPr eaLnBrk="1" hangingPunct="1">
              <a:lnSpc>
                <a:spcPct val="90000"/>
              </a:lnSpc>
              <a:defRPr/>
            </a:pPr>
            <a:r>
              <a:rPr lang="en-US" dirty="0" smtClean="0">
                <a:solidFill>
                  <a:srgbClr val="000000"/>
                </a:solidFill>
                <a:latin typeface="Times New Roman" pitchFamily="18" charset="0"/>
              </a:rPr>
              <a:t>In response to user actions (for example, clicking a hyperlink), the client tier interacts with the middle tier to make requests and to retrieve data from the information tier.</a:t>
            </a:r>
          </a:p>
          <a:p>
            <a:pPr eaLnBrk="1" hangingPunct="1">
              <a:lnSpc>
                <a:spcPct val="90000"/>
              </a:lnSpc>
              <a:defRPr/>
            </a:pPr>
            <a:r>
              <a:rPr lang="en-US" dirty="0" smtClean="0">
                <a:solidFill>
                  <a:srgbClr val="000000"/>
                </a:solidFill>
                <a:latin typeface="Times New Roman" pitchFamily="18" charset="0"/>
              </a:rPr>
              <a:t>The client tier then displays to the user the data retrieved from the middle tier.</a:t>
            </a:r>
          </a:p>
          <a:p>
            <a:pPr eaLnBrk="1" hangingPunct="1">
              <a:lnSpc>
                <a:spcPct val="90000"/>
              </a:lnSpc>
              <a:defRPr/>
            </a:pPr>
            <a:r>
              <a:rPr lang="en-US" dirty="0" smtClean="0">
                <a:solidFill>
                  <a:srgbClr val="000000"/>
                </a:solidFill>
                <a:latin typeface="Times New Roman" pitchFamily="18" charset="0"/>
              </a:rPr>
              <a:t>The client tier never directly interacts with the information tier.</a:t>
            </a:r>
          </a:p>
        </p:txBody>
      </p:sp>
      <p:sp>
        <p:nvSpPr>
          <p:cNvPr id="327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13.4  Your First Web App</a:t>
            </a:r>
          </a:p>
        </p:txBody>
      </p:sp>
      <p:sp>
        <p:nvSpPr>
          <p:cNvPr id="3481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Our first example displays the web server’s time of day in a browser window (Fig. 13.4).</a:t>
            </a:r>
          </a:p>
          <a:p>
            <a:pPr eaLnBrk="1" hangingPunct="1">
              <a:lnSpc>
                <a:spcPct val="90000"/>
              </a:lnSpc>
            </a:pPr>
            <a:r>
              <a:rPr lang="en-US" altLang="en-US" sz="2500" smtClean="0">
                <a:solidFill>
                  <a:srgbClr val="000000"/>
                </a:solidFill>
                <a:latin typeface="Times New Roman" panose="02020603050405020304" pitchFamily="18" charset="0"/>
              </a:rPr>
              <a:t>When this app executes—that is, a web browser requests the app’s web page—the web server executes the app’s code, which gets the current time and displays it in a </a:t>
            </a:r>
            <a:r>
              <a:rPr lang="en-US" altLang="en-US" sz="2500" smtClean="0">
                <a:solidFill>
                  <a:srgbClr val="000000"/>
                </a:solidFill>
                <a:latin typeface="Lucida Console" panose="020B0609040504020204" pitchFamily="49" charset="0"/>
              </a:rPr>
              <a:t>Label</a:t>
            </a:r>
            <a:r>
              <a:rPr lang="en-US" altLang="en-US" sz="25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The web server then returns the result to the web browser that made the request, and the web browser </a:t>
            </a:r>
            <a:r>
              <a:rPr lang="en-US" altLang="en-US" sz="2500" i="1" smtClean="0">
                <a:solidFill>
                  <a:srgbClr val="000000"/>
                </a:solidFill>
                <a:latin typeface="Times New Roman" panose="02020603050405020304" pitchFamily="18" charset="0"/>
              </a:rPr>
              <a:t>renders</a:t>
            </a:r>
            <a:r>
              <a:rPr lang="en-US" altLang="en-US" sz="2500" smtClean="0">
                <a:solidFill>
                  <a:srgbClr val="000000"/>
                </a:solidFill>
                <a:latin typeface="Times New Roman" panose="02020603050405020304" pitchFamily="18" charset="0"/>
              </a:rPr>
              <a:t> the web page containing the time.</a:t>
            </a:r>
          </a:p>
          <a:p>
            <a:pPr eaLnBrk="1" hangingPunct="1">
              <a:lnSpc>
                <a:spcPct val="90000"/>
              </a:lnSpc>
            </a:pPr>
            <a:r>
              <a:rPr lang="en-US" altLang="en-US" sz="2500" smtClean="0">
                <a:solidFill>
                  <a:srgbClr val="000000"/>
                </a:solidFill>
                <a:latin typeface="Times New Roman" panose="02020603050405020304" pitchFamily="18" charset="0"/>
              </a:rPr>
              <a:t>We executed this app in both the </a:t>
            </a:r>
            <a:r>
              <a:rPr lang="en-US" altLang="en-US" sz="2500" i="1" smtClean="0">
                <a:solidFill>
                  <a:srgbClr val="000000"/>
                </a:solidFill>
                <a:latin typeface="Times New Roman" panose="02020603050405020304" pitchFamily="18" charset="0"/>
              </a:rPr>
              <a:t>Internet Explorer </a:t>
            </a:r>
            <a:r>
              <a:rPr lang="en-US" altLang="en-US" sz="2500" smtClean="0">
                <a:solidFill>
                  <a:srgbClr val="000000"/>
                </a:solidFill>
                <a:latin typeface="Times New Roman" panose="02020603050405020304" pitchFamily="18" charset="0"/>
              </a:rPr>
              <a:t>and </a:t>
            </a:r>
            <a:r>
              <a:rPr lang="en-US" altLang="en-US" sz="2500" i="1" smtClean="0">
                <a:solidFill>
                  <a:srgbClr val="000000"/>
                </a:solidFill>
                <a:latin typeface="Times New Roman" panose="02020603050405020304" pitchFamily="18" charset="0"/>
              </a:rPr>
              <a:t>Firefox</a:t>
            </a:r>
            <a:r>
              <a:rPr lang="en-US" altLang="en-US" sz="2500" smtClean="0">
                <a:solidFill>
                  <a:srgbClr val="000000"/>
                </a:solidFill>
                <a:latin typeface="Times New Roman" panose="02020603050405020304" pitchFamily="18" charset="0"/>
              </a:rPr>
              <a:t> web browsers to show you that the web page renders identically in different browsers.</a:t>
            </a:r>
          </a:p>
        </p:txBody>
      </p:sp>
      <p:sp>
        <p:nvSpPr>
          <p:cNvPr id="337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vbhtp6_13_ASP.NET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13.4  Your First Web App (cont.)</a:t>
            </a:r>
          </a:p>
        </p:txBody>
      </p:sp>
      <p:sp>
        <p:nvSpPr>
          <p:cNvPr id="3584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Testing the App in Your Default Web Browser</a:t>
            </a:r>
          </a:p>
          <a:p>
            <a:pPr eaLnBrk="1" hangingPunct="1">
              <a:defRPr/>
            </a:pPr>
            <a:r>
              <a:rPr lang="en-US" dirty="0" smtClean="0">
                <a:solidFill>
                  <a:srgbClr val="000000"/>
                </a:solidFill>
                <a:latin typeface="Times New Roman" pitchFamily="18" charset="0"/>
              </a:rPr>
              <a:t>To test this app in your default web browser, perform the following steps: </a:t>
            </a:r>
          </a:p>
          <a:p>
            <a:pPr lvl="1" eaLnBrk="1" hangingPunct="1">
              <a:defRPr/>
            </a:pPr>
            <a:r>
              <a:rPr lang="en-US" dirty="0" smtClean="0">
                <a:solidFill>
                  <a:srgbClr val="000000"/>
                </a:solidFill>
                <a:latin typeface="Times New Roman" pitchFamily="18" charset="0"/>
              </a:rPr>
              <a:t>Open Visual Studio 2017.</a:t>
            </a:r>
          </a:p>
          <a:p>
            <a:pPr lvl="1" eaLnBrk="1" hangingPunct="1">
              <a:defRPr/>
            </a:pPr>
            <a:r>
              <a:rPr lang="en-US" dirty="0" smtClean="0">
                <a:solidFill>
                  <a:srgbClr val="000000"/>
                </a:solidFill>
                <a:latin typeface="Times New Roman" pitchFamily="18" charset="0"/>
              </a:rPr>
              <a:t>Select </a:t>
            </a:r>
            <a:r>
              <a:rPr lang="en-US" dirty="0" smtClean="0">
                <a:solidFill>
                  <a:srgbClr val="000000"/>
                </a:solidFill>
                <a:latin typeface="Arial" pitchFamily="34" charset="0"/>
              </a:rPr>
              <a:t>Open Web Site…</a:t>
            </a:r>
            <a:r>
              <a:rPr lang="en-US" dirty="0" smtClean="0">
                <a:solidFill>
                  <a:srgbClr val="000000"/>
                </a:solidFill>
                <a:latin typeface="Times New Roman" pitchFamily="18" charset="0"/>
              </a:rPr>
              <a:t> from the </a:t>
            </a:r>
            <a:r>
              <a:rPr lang="en-US" dirty="0" smtClean="0">
                <a:solidFill>
                  <a:srgbClr val="000000"/>
                </a:solidFill>
                <a:latin typeface="Arial" pitchFamily="34" charset="0"/>
              </a:rPr>
              <a:t>FILE </a:t>
            </a:r>
            <a:r>
              <a:rPr lang="en-US" dirty="0" smtClean="0">
                <a:solidFill>
                  <a:srgbClr val="000000"/>
                </a:solidFill>
                <a:latin typeface="Times New Roman" pitchFamily="18" charset="0"/>
              </a:rPr>
              <a:t>menu.</a:t>
            </a:r>
          </a:p>
          <a:p>
            <a:pPr lvl="1" eaLnBrk="1" hangingPunct="1">
              <a:defRPr/>
            </a:pPr>
            <a:r>
              <a:rPr lang="en-US" dirty="0" smtClean="0">
                <a:solidFill>
                  <a:srgbClr val="000000"/>
                </a:solidFill>
                <a:latin typeface="Times New Roman" pitchFamily="18" charset="0"/>
              </a:rPr>
              <a:t>In the </a:t>
            </a:r>
            <a:r>
              <a:rPr lang="en-US" dirty="0" smtClean="0">
                <a:solidFill>
                  <a:srgbClr val="000000"/>
                </a:solidFill>
                <a:latin typeface="Arial" pitchFamily="34" charset="0"/>
              </a:rPr>
              <a:t>Open Web Site</a:t>
            </a:r>
            <a:r>
              <a:rPr lang="en-US" dirty="0" smtClean="0">
                <a:solidFill>
                  <a:srgbClr val="000000"/>
                </a:solidFill>
                <a:latin typeface="Times New Roman" pitchFamily="18" charset="0"/>
              </a:rPr>
              <a:t> dialog (Fig. 13.5), ensure that </a:t>
            </a:r>
            <a:r>
              <a:rPr lang="en-US" dirty="0" smtClean="0">
                <a:solidFill>
                  <a:srgbClr val="000000"/>
                </a:solidFill>
                <a:latin typeface="Arial" pitchFamily="34" charset="0"/>
              </a:rPr>
              <a:t>File System</a:t>
            </a:r>
            <a:r>
              <a:rPr lang="en-US" dirty="0" smtClean="0">
                <a:solidFill>
                  <a:srgbClr val="000000"/>
                </a:solidFill>
                <a:latin typeface="Times New Roman" pitchFamily="18" charset="0"/>
              </a:rPr>
              <a:t> is selected, then navigate to this chapter’s examples, select the </a:t>
            </a:r>
            <a:r>
              <a:rPr lang="en-US" dirty="0" smtClean="0">
                <a:solidFill>
                  <a:srgbClr val="000000"/>
                </a:solidFill>
                <a:latin typeface="Lucida Console" pitchFamily="49" charset="0"/>
              </a:rPr>
              <a:t>WebTime</a:t>
            </a:r>
            <a:r>
              <a:rPr lang="en-US" dirty="0" smtClean="0">
                <a:solidFill>
                  <a:srgbClr val="000000"/>
                </a:solidFill>
                <a:latin typeface="Times New Roman" pitchFamily="18" charset="0"/>
              </a:rPr>
              <a:t> folder and click the </a:t>
            </a:r>
            <a:r>
              <a:rPr lang="en-US" dirty="0" smtClean="0">
                <a:solidFill>
                  <a:srgbClr val="000000"/>
                </a:solidFill>
                <a:latin typeface="Arial" pitchFamily="34" charset="0"/>
              </a:rPr>
              <a:t>Open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Button</a:t>
            </a:r>
            <a:r>
              <a:rPr lang="en-US" dirty="0" smtClean="0">
                <a:solidFill>
                  <a:srgbClr val="000000"/>
                </a:solidFill>
                <a:latin typeface="Times New Roman" pitchFamily="18" charset="0"/>
              </a:rPr>
              <a:t>. </a:t>
            </a:r>
          </a:p>
          <a:p>
            <a:pPr lvl="1" eaLnBrk="1" hangingPunct="1">
              <a:defRPr/>
            </a:pPr>
            <a:r>
              <a:rPr lang="en-US" dirty="0" smtClean="0">
                <a:solidFill>
                  <a:srgbClr val="000000"/>
                </a:solidFill>
                <a:latin typeface="Times New Roman" pitchFamily="18" charset="0"/>
              </a:rPr>
              <a:t>Select </a:t>
            </a:r>
            <a:r>
              <a:rPr lang="en-US" dirty="0" smtClean="0">
                <a:solidFill>
                  <a:srgbClr val="000000"/>
                </a:solidFill>
                <a:latin typeface="Lucida Console" pitchFamily="49" charset="0"/>
              </a:rPr>
              <a:t>WebTime.aspx</a:t>
            </a:r>
            <a:r>
              <a:rPr lang="en-US" dirty="0" smtClean="0">
                <a:solidFill>
                  <a:srgbClr val="000000"/>
                </a:solidFill>
                <a:latin typeface="Times New Roman" pitchFamily="18" charset="0"/>
              </a:rPr>
              <a: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then type </a:t>
            </a:r>
            <a:r>
              <a:rPr lang="en-US" i="1" dirty="0" smtClean="0">
                <a:solidFill>
                  <a:srgbClr val="000000"/>
                </a:solidFill>
                <a:latin typeface="Times New Roman" pitchFamily="18" charset="0"/>
              </a:rPr>
              <a:t>Ctrl + F5 </a:t>
            </a:r>
            <a:r>
              <a:rPr lang="en-US" dirty="0" smtClean="0">
                <a:solidFill>
                  <a:srgbClr val="000000"/>
                </a:solidFill>
                <a:latin typeface="Times New Roman" pitchFamily="18" charset="0"/>
              </a:rPr>
              <a:t>to execute the web app. </a:t>
            </a:r>
          </a:p>
        </p:txBody>
      </p:sp>
      <p:sp>
        <p:nvSpPr>
          <p:cNvPr id="358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vbhtp6_13_ASP.NET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13.4  Your First Web App</a:t>
            </a:r>
            <a:r>
              <a:rPr lang="en-US" dirty="0">
                <a:solidFill>
                  <a:srgbClr val="3380E6"/>
                </a:solidFill>
                <a:latin typeface="Arial"/>
              </a:rPr>
              <a:t>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500" b="1" i="1" dirty="0" smtClean="0">
                <a:solidFill>
                  <a:srgbClr val="000000"/>
                </a:solidFill>
                <a:latin typeface="Times New Roman" pitchFamily="18" charset="0"/>
              </a:rPr>
              <a:t>Testing the App in a Selected Web Browser</a:t>
            </a:r>
          </a:p>
          <a:p>
            <a:pPr eaLnBrk="1" hangingPunct="1">
              <a:defRPr/>
            </a:pPr>
            <a:r>
              <a:rPr lang="en-US" sz="2500" dirty="0" smtClean="0">
                <a:solidFill>
                  <a:srgbClr val="000000"/>
                </a:solidFill>
                <a:latin typeface="Times New Roman" pitchFamily="18" charset="0"/>
              </a:rPr>
              <a:t>If you wish to execute the app in another web browser, you can copy the web page’s address from your default browser’s address field and paste it into another browser’s address field, or you can perform the following steps:</a:t>
            </a:r>
          </a:p>
          <a:p>
            <a:pPr lvl="1" eaLnBrk="1" hangingPunct="1">
              <a:defRPr/>
            </a:pPr>
            <a:r>
              <a:rPr lang="en-US" sz="2100" dirty="0" smtClean="0">
                <a:solidFill>
                  <a:srgbClr val="000000"/>
                </a:solidFill>
                <a:latin typeface="Times New Roman" pitchFamily="18" charset="0"/>
              </a:rPr>
              <a:t>In the </a:t>
            </a:r>
            <a:r>
              <a:rPr lang="en-US" sz="2100" dirty="0" smtClean="0">
                <a:solidFill>
                  <a:srgbClr val="000000"/>
                </a:solidFill>
                <a:latin typeface="Arial" pitchFamily="34" charset="0"/>
              </a:rPr>
              <a:t>Solution Explorer</a:t>
            </a:r>
            <a:r>
              <a:rPr lang="en-US" sz="2100" dirty="0" smtClean="0">
                <a:solidFill>
                  <a:srgbClr val="000000"/>
                </a:solidFill>
                <a:latin typeface="Times New Roman" pitchFamily="18" charset="0"/>
              </a:rPr>
              <a:t>, right click </a:t>
            </a:r>
            <a:r>
              <a:rPr lang="en-US" sz="2100" dirty="0" smtClean="0">
                <a:solidFill>
                  <a:srgbClr val="000000"/>
                </a:solidFill>
                <a:latin typeface="Lucida Console" pitchFamily="49" charset="0"/>
              </a:rPr>
              <a:t>WebTime.aspx</a:t>
            </a:r>
            <a:r>
              <a:rPr lang="en-US" sz="2100" dirty="0" smtClean="0">
                <a:solidFill>
                  <a:srgbClr val="000000"/>
                </a:solidFill>
                <a:latin typeface="Times New Roman" pitchFamily="18" charset="0"/>
              </a:rPr>
              <a:t> and select </a:t>
            </a:r>
            <a:r>
              <a:rPr lang="en-US" sz="2100" dirty="0" smtClean="0">
                <a:solidFill>
                  <a:srgbClr val="000000"/>
                </a:solidFill>
                <a:latin typeface="Arial" pitchFamily="34" charset="0"/>
              </a:rPr>
              <a:t>Browse With…</a:t>
            </a:r>
            <a:r>
              <a:rPr lang="en-US" sz="2100" dirty="0" smtClean="0">
                <a:solidFill>
                  <a:srgbClr val="000000"/>
                </a:solidFill>
                <a:latin typeface="Times New Roman" pitchFamily="18" charset="0"/>
              </a:rPr>
              <a:t> to display the </a:t>
            </a:r>
            <a:r>
              <a:rPr lang="en-US" sz="2100" dirty="0" smtClean="0">
                <a:solidFill>
                  <a:srgbClr val="000000"/>
                </a:solidFill>
                <a:latin typeface="Arial" pitchFamily="34" charset="0"/>
              </a:rPr>
              <a:t>Browse With</a:t>
            </a:r>
            <a:r>
              <a:rPr lang="en-US" sz="2100" dirty="0" smtClean="0">
                <a:solidFill>
                  <a:srgbClr val="000000"/>
                </a:solidFill>
                <a:latin typeface="Times New Roman" pitchFamily="18" charset="0"/>
              </a:rPr>
              <a:t> dialog (Fig. 13.6).</a:t>
            </a:r>
          </a:p>
          <a:p>
            <a:pPr lvl="1" eaLnBrk="1" hangingPunct="1">
              <a:defRPr/>
            </a:pPr>
            <a:r>
              <a:rPr lang="en-US" sz="2100" dirty="0" smtClean="0">
                <a:solidFill>
                  <a:srgbClr val="000000"/>
                </a:solidFill>
                <a:latin typeface="Times New Roman" pitchFamily="18" charset="0"/>
              </a:rPr>
              <a:t>From the </a:t>
            </a:r>
            <a:r>
              <a:rPr lang="en-US" sz="2100" dirty="0" smtClean="0">
                <a:solidFill>
                  <a:srgbClr val="000000"/>
                </a:solidFill>
                <a:latin typeface="Arial" pitchFamily="34" charset="0"/>
              </a:rPr>
              <a:t>Browsers</a:t>
            </a:r>
            <a:r>
              <a:rPr lang="en-US" sz="2100" dirty="0" smtClean="0">
                <a:solidFill>
                  <a:srgbClr val="000000"/>
                </a:solidFill>
                <a:latin typeface="Times New Roman" pitchFamily="18" charset="0"/>
              </a:rPr>
              <a:t> list, select the browser in which you’d like to test the web app and click the </a:t>
            </a:r>
            <a:r>
              <a:rPr lang="en-US" sz="2100" dirty="0" smtClean="0">
                <a:solidFill>
                  <a:srgbClr val="000000"/>
                </a:solidFill>
                <a:latin typeface="Arial" pitchFamily="34" charset="0"/>
              </a:rPr>
              <a:t>Browse</a:t>
            </a:r>
            <a:r>
              <a:rPr lang="en-US" sz="2100" dirty="0" smtClean="0">
                <a:solidFill>
                  <a:srgbClr val="000000"/>
                </a:solidFill>
                <a:latin typeface="Times New Roman" pitchFamily="18" charset="0"/>
              </a:rPr>
              <a:t> </a:t>
            </a:r>
            <a:r>
              <a:rPr lang="en-US" sz="2100" dirty="0" smtClean="0">
                <a:solidFill>
                  <a:srgbClr val="000000"/>
                </a:solidFill>
                <a:latin typeface="Lucida Console" pitchFamily="49" charset="0"/>
              </a:rPr>
              <a:t>Button</a:t>
            </a:r>
            <a:r>
              <a:rPr lang="en-US" sz="2100" dirty="0" smtClean="0">
                <a:solidFill>
                  <a:srgbClr val="000000"/>
                </a:solidFill>
                <a:latin typeface="Times New Roman" pitchFamily="18" charset="0"/>
              </a:rPr>
              <a:t>. </a:t>
            </a:r>
          </a:p>
          <a:p>
            <a:pPr eaLnBrk="1" hangingPunct="1">
              <a:defRPr/>
            </a:pPr>
            <a:r>
              <a:rPr lang="en-US" sz="2500" dirty="0" smtClean="0">
                <a:solidFill>
                  <a:srgbClr val="000000"/>
                </a:solidFill>
                <a:latin typeface="Times New Roman" pitchFamily="18" charset="0"/>
              </a:rPr>
              <a:t>If the browser you wish to use is not listed, you can use the </a:t>
            </a:r>
            <a:r>
              <a:rPr lang="en-US" sz="2500" dirty="0" smtClean="0">
                <a:solidFill>
                  <a:srgbClr val="000000"/>
                </a:solidFill>
                <a:latin typeface="Arial" pitchFamily="34" charset="0"/>
              </a:rPr>
              <a:t>Browse With</a:t>
            </a:r>
            <a:r>
              <a:rPr lang="en-US" sz="2500" dirty="0" smtClean="0">
                <a:solidFill>
                  <a:srgbClr val="000000"/>
                </a:solidFill>
                <a:latin typeface="Times New Roman" pitchFamily="18" charset="0"/>
              </a:rPr>
              <a:t> dialog to add items to or remove items from the list of web browsers.</a:t>
            </a:r>
          </a:p>
        </p:txBody>
      </p:sp>
      <p:sp>
        <p:nvSpPr>
          <p:cNvPr id="378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vbhtp6_13_ASP.NET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vbhtp6_13_ASP.NET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a:t>
            </a:r>
          </a:p>
        </p:txBody>
      </p:sp>
      <p:sp>
        <p:nvSpPr>
          <p:cNvPr id="40963"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Now that you’ve tested the app, let’s create it in Visual Studio Express for Web.</a:t>
            </a:r>
          </a:p>
          <a:p>
            <a:pPr eaLnBrk="1" hangingPunct="1"/>
            <a:r>
              <a:rPr lang="en-US" altLang="en-US" dirty="0" smtClean="0">
                <a:solidFill>
                  <a:srgbClr val="000000"/>
                </a:solidFill>
                <a:latin typeface="Times New Roman" panose="02020603050405020304" pitchFamily="18" charset="0"/>
              </a:rPr>
              <a:t>Step 1: Creating the Web Site Project</a:t>
            </a:r>
          </a:p>
          <a:p>
            <a:pPr lvl="1" eaLnBrk="1" hangingPunct="1"/>
            <a:r>
              <a:rPr lang="en-US" altLang="en-US" dirty="0" smtClean="0">
                <a:solidFill>
                  <a:srgbClr val="000000"/>
                </a:solidFill>
                <a:latin typeface="Times New Roman" panose="02020603050405020304" pitchFamily="18" charset="0"/>
              </a:rPr>
              <a:t>Select </a:t>
            </a:r>
            <a:r>
              <a:rPr lang="en-US" altLang="en-US" dirty="0" smtClean="0">
                <a:solidFill>
                  <a:srgbClr val="000000"/>
                </a:solidFill>
                <a:latin typeface="Arial" panose="020B0604020202020204" pitchFamily="34" charset="0"/>
              </a:rPr>
              <a:t>FILE</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Arial" panose="020B0604020202020204" pitchFamily="34" charset="0"/>
              </a:rPr>
              <a:t>&gt;</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Arial" panose="020B0604020202020204" pitchFamily="34" charset="0"/>
              </a:rPr>
              <a:t>New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Arial" panose="020B0604020202020204" pitchFamily="34" charset="0"/>
              </a:rPr>
              <a:t>Project..</a:t>
            </a:r>
            <a:r>
              <a:rPr lang="en-US" altLang="en-US" dirty="0" smtClean="0">
                <a:solidFill>
                  <a:srgbClr val="000000"/>
                </a:solidFill>
                <a:latin typeface="Times New Roman" panose="02020603050405020304" pitchFamily="18" charset="0"/>
              </a:rPr>
              <a:t>.</a:t>
            </a:r>
          </a:p>
          <a:p>
            <a:pPr lvl="1" eaLnBrk="1" hangingPunct="1"/>
            <a:r>
              <a:rPr lang="en-US" altLang="en-US" dirty="0" smtClean="0">
                <a:solidFill>
                  <a:srgbClr val="000000"/>
                </a:solidFill>
                <a:latin typeface="Times New Roman" panose="02020603050405020304" pitchFamily="18" charset="0"/>
              </a:rPr>
              <a:t>to display the </a:t>
            </a:r>
            <a:r>
              <a:rPr lang="en-US" altLang="en-US" dirty="0" smtClean="0">
                <a:solidFill>
                  <a:srgbClr val="000000"/>
                </a:solidFill>
                <a:latin typeface="Arial" panose="020B0604020202020204" pitchFamily="34" charset="0"/>
              </a:rPr>
              <a:t>New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Arial" panose="020B0604020202020204" pitchFamily="34" charset="0"/>
              </a:rPr>
              <a:t>Project </a:t>
            </a:r>
            <a:r>
              <a:rPr lang="en-US" altLang="en-US" dirty="0" smtClean="0">
                <a:solidFill>
                  <a:srgbClr val="000000"/>
                </a:solidFill>
                <a:latin typeface="Times New Roman" panose="02020603050405020304" pitchFamily="18" charset="0"/>
              </a:rPr>
              <a:t>dialog (Fig. 13.7).</a:t>
            </a:r>
          </a:p>
          <a:p>
            <a:pPr lvl="1" eaLnBrk="1" hangingPunct="1"/>
            <a:r>
              <a:rPr lang="en-US" altLang="en-US" dirty="0" smtClean="0">
                <a:solidFill>
                  <a:srgbClr val="000000"/>
                </a:solidFill>
                <a:latin typeface="Times New Roman" panose="02020603050405020304" pitchFamily="18" charset="0"/>
              </a:rPr>
              <a:t>In the left column of this dialog, ensure that </a:t>
            </a:r>
            <a:r>
              <a:rPr lang="en-US" altLang="en-US" dirty="0" smtClean="0">
                <a:solidFill>
                  <a:srgbClr val="000000"/>
                </a:solidFill>
                <a:latin typeface="Arial" panose="020B0604020202020204" pitchFamily="34" charset="0"/>
              </a:rPr>
              <a:t>Visual Basic</a:t>
            </a:r>
            <a:r>
              <a:rPr lang="en-US" altLang="en-US" dirty="0" smtClean="0">
                <a:solidFill>
                  <a:srgbClr val="000000"/>
                </a:solidFill>
                <a:latin typeface="Times New Roman" panose="02020603050405020304" pitchFamily="18" charset="0"/>
              </a:rPr>
              <a:t> is selected, then select</a:t>
            </a:r>
            <a:r>
              <a:rPr lang="en-US" altLang="en-US" dirty="0" smtClean="0">
                <a:solidFill>
                  <a:srgbClr val="0000FF"/>
                </a:solidFill>
                <a:latin typeface="Times New Roman" panose="02020603050405020304" pitchFamily="18" charset="0"/>
              </a:rPr>
              <a:t> </a:t>
            </a:r>
            <a:r>
              <a:rPr lang="en-US" altLang="en-US" dirty="0" smtClean="0">
                <a:solidFill>
                  <a:srgbClr val="000000"/>
                </a:solidFill>
                <a:latin typeface="Arial" panose="020B0604020202020204" pitchFamily="34" charset="0"/>
              </a:rPr>
              <a:t>ASP.NET Empty Web Site</a:t>
            </a:r>
            <a:r>
              <a:rPr lang="en-US" altLang="en-US" dirty="0" smtClean="0">
                <a:solidFill>
                  <a:srgbClr val="000000"/>
                </a:solidFill>
                <a:latin typeface="Times New Roman" panose="02020603050405020304" pitchFamily="18" charset="0"/>
              </a:rPr>
              <a:t> in the middle column.</a:t>
            </a:r>
          </a:p>
          <a:p>
            <a:pPr lvl="1" eaLnBrk="1" hangingPunct="1"/>
            <a:r>
              <a:rPr lang="en-US" altLang="en-US" dirty="0" smtClean="0">
                <a:solidFill>
                  <a:srgbClr val="000000"/>
                </a:solidFill>
                <a:latin typeface="Times New Roman" panose="02020603050405020304" pitchFamily="18" charset="0"/>
              </a:rPr>
              <a:t>At the bottom of the dialog you should specify the location and name of the web app, as shown in Fig. 13.7.</a:t>
            </a:r>
          </a:p>
        </p:txBody>
      </p:sp>
      <p:sp>
        <p:nvSpPr>
          <p:cNvPr id="399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vbhtp6_13_ASP.NET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pic>
        <p:nvPicPr>
          <p:cNvPr id="4" name="Picture 3"/>
          <p:cNvPicPr>
            <a:picLocks noChangeAspect="1"/>
          </p:cNvPicPr>
          <p:nvPr/>
        </p:nvPicPr>
        <p:blipFill>
          <a:blip r:embed="rId3"/>
          <a:stretch>
            <a:fillRect/>
          </a:stretch>
        </p:blipFill>
        <p:spPr>
          <a:xfrm>
            <a:off x="1066800" y="762000"/>
            <a:ext cx="7010400" cy="36606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3" name="Text Placeholder 2"/>
          <p:cNvSpPr>
            <a:spLocks noGrp="1"/>
          </p:cNvSpPr>
          <p:nvPr>
            <p:ph type="body" idx="1"/>
          </p:nvPr>
        </p:nvSpPr>
        <p:spPr/>
        <p:txBody>
          <a:bodyPr>
            <a:normAutofit/>
          </a:bodyPr>
          <a:lstStyle/>
          <a:p>
            <a:pPr marL="109537" indent="0" eaLnBrk="1" hangingPunct="1">
              <a:lnSpc>
                <a:spcPct val="80000"/>
              </a:lnSpc>
              <a:buFont typeface="Wingdings 3" panose="05040102010807070707" pitchFamily="18" charset="2"/>
              <a:buNone/>
              <a:defRPr/>
            </a:pPr>
            <a:r>
              <a:rPr lang="en-US" sz="2300" b="1" i="1" dirty="0" smtClean="0">
                <a:solidFill>
                  <a:srgbClr val="000000"/>
                </a:solidFill>
                <a:latin typeface="Times New Roman" pitchFamily="18" charset="0"/>
              </a:rPr>
              <a:t>Step 2: Adding a Web Form to the Website and Examining the </a:t>
            </a:r>
            <a:r>
              <a:rPr lang="en-US" sz="2300" b="1" i="1" dirty="0" smtClean="0">
                <a:solidFill>
                  <a:srgbClr val="000000"/>
                </a:solidFill>
                <a:latin typeface="Arial" pitchFamily="34" charset="0"/>
              </a:rPr>
              <a:t>Solution Explorer</a:t>
            </a:r>
          </a:p>
          <a:p>
            <a:pPr lvl="1" eaLnBrk="1" hangingPunct="1">
              <a:lnSpc>
                <a:spcPct val="80000"/>
              </a:lnSpc>
              <a:defRPr/>
            </a:pPr>
            <a:r>
              <a:rPr lang="en-US" sz="2000" dirty="0" smtClean="0">
                <a:latin typeface="Times New Roman" pitchFamily="18" charset="0"/>
              </a:rPr>
              <a:t>A Web Form </a:t>
            </a:r>
            <a:r>
              <a:rPr lang="en-US" sz="2000" dirty="0" smtClean="0">
                <a:solidFill>
                  <a:srgbClr val="000000"/>
                </a:solidFill>
                <a:latin typeface="Times New Roman" pitchFamily="18" charset="0"/>
              </a:rPr>
              <a:t>represents one page in a web app—we’ll often use the terms “page” and “Web Form” interchangeably.</a:t>
            </a:r>
          </a:p>
          <a:p>
            <a:pPr lvl="1" eaLnBrk="1" hangingPunct="1">
              <a:lnSpc>
                <a:spcPct val="80000"/>
              </a:lnSpc>
              <a:defRPr/>
            </a:pPr>
            <a:r>
              <a:rPr lang="en-US" sz="2000" dirty="0" smtClean="0">
                <a:solidFill>
                  <a:srgbClr val="000000"/>
                </a:solidFill>
                <a:latin typeface="Times New Roman" pitchFamily="18" charset="0"/>
              </a:rPr>
              <a:t>A Web Form contains a web app’s GUI.</a:t>
            </a:r>
          </a:p>
          <a:p>
            <a:pPr eaLnBrk="1" hangingPunct="1">
              <a:lnSpc>
                <a:spcPct val="80000"/>
              </a:lnSpc>
              <a:defRPr/>
            </a:pPr>
            <a:r>
              <a:rPr lang="en-US" sz="2300" dirty="0" smtClean="0">
                <a:solidFill>
                  <a:srgbClr val="000000"/>
                </a:solidFill>
                <a:latin typeface="Times New Roman" pitchFamily="18" charset="0"/>
              </a:rPr>
              <a:t>To create the </a:t>
            </a:r>
            <a:r>
              <a:rPr lang="en-US" sz="2300" dirty="0" smtClean="0">
                <a:solidFill>
                  <a:srgbClr val="000000"/>
                </a:solidFill>
                <a:latin typeface="Lucida Console" pitchFamily="49" charset="0"/>
              </a:rPr>
              <a:t>WebTime.aspx</a:t>
            </a:r>
            <a:r>
              <a:rPr lang="en-US" sz="2300" dirty="0" smtClean="0">
                <a:solidFill>
                  <a:srgbClr val="000000"/>
                </a:solidFill>
                <a:latin typeface="Times New Roman" pitchFamily="18" charset="0"/>
              </a:rPr>
              <a:t> Web Form:</a:t>
            </a:r>
          </a:p>
          <a:p>
            <a:pPr lvl="1" eaLnBrk="1" hangingPunct="1">
              <a:lnSpc>
                <a:spcPct val="80000"/>
              </a:lnSpc>
              <a:defRPr/>
            </a:pPr>
            <a:r>
              <a:rPr lang="en-US" sz="2000" dirty="0" smtClean="0">
                <a:solidFill>
                  <a:srgbClr val="000000"/>
                </a:solidFill>
                <a:latin typeface="Times New Roman" pitchFamily="18" charset="0"/>
              </a:rPr>
              <a:t>Right click the project name in the </a:t>
            </a:r>
            <a:r>
              <a:rPr lang="en-US" sz="2000" dirty="0" smtClean="0">
                <a:solidFill>
                  <a:srgbClr val="000000"/>
                </a:solidFill>
                <a:latin typeface="Arial" pitchFamily="34" charset="0"/>
              </a:rPr>
              <a:t>Solution Explorer</a:t>
            </a:r>
            <a:r>
              <a:rPr lang="en-US" sz="2000" dirty="0" smtClean="0">
                <a:solidFill>
                  <a:srgbClr val="000000"/>
                </a:solidFill>
                <a:latin typeface="Times New Roman" pitchFamily="18" charset="0"/>
              </a:rPr>
              <a:t> and select </a:t>
            </a:r>
            <a:r>
              <a:rPr lang="en-US" sz="2000" dirty="0" smtClean="0">
                <a:solidFill>
                  <a:srgbClr val="000000"/>
                </a:solidFill>
                <a:latin typeface="Arial" pitchFamily="34" charset="0"/>
              </a:rPr>
              <a:t>Add &gt; Add New Item... </a:t>
            </a:r>
            <a:r>
              <a:rPr lang="en-US" sz="2000" dirty="0" smtClean="0">
                <a:solidFill>
                  <a:srgbClr val="000000"/>
                </a:solidFill>
                <a:latin typeface="Times New Roman" pitchFamily="18" charset="0"/>
              </a:rPr>
              <a:t>to display the </a:t>
            </a:r>
            <a:r>
              <a:rPr lang="en-US" sz="2000" dirty="0" smtClean="0">
                <a:solidFill>
                  <a:srgbClr val="000000"/>
                </a:solidFill>
                <a:latin typeface="Arial" pitchFamily="34" charset="0"/>
              </a:rPr>
              <a:t>Add New Item</a:t>
            </a:r>
            <a:r>
              <a:rPr lang="en-US" sz="2000" dirty="0" smtClean="0">
                <a:solidFill>
                  <a:srgbClr val="000000"/>
                </a:solidFill>
                <a:latin typeface="Times New Roman" pitchFamily="18" charset="0"/>
              </a:rPr>
              <a:t> dialog (Fig. 13.8).</a:t>
            </a:r>
          </a:p>
          <a:p>
            <a:pPr lvl="1" eaLnBrk="1" hangingPunct="1">
              <a:lnSpc>
                <a:spcPct val="80000"/>
              </a:lnSpc>
              <a:defRPr/>
            </a:pPr>
            <a:r>
              <a:rPr lang="en-US" sz="2000" dirty="0" smtClean="0">
                <a:solidFill>
                  <a:srgbClr val="000000"/>
                </a:solidFill>
                <a:latin typeface="Times New Roman" pitchFamily="18" charset="0"/>
              </a:rPr>
              <a:t>In the left column, ensure that </a:t>
            </a:r>
            <a:r>
              <a:rPr lang="en-US" sz="2000" dirty="0" smtClean="0">
                <a:solidFill>
                  <a:srgbClr val="000000"/>
                </a:solidFill>
                <a:latin typeface="Arial" pitchFamily="34" charset="0"/>
              </a:rPr>
              <a:t>Visual Basic</a:t>
            </a:r>
            <a:r>
              <a:rPr lang="en-US" sz="2000" dirty="0" smtClean="0">
                <a:solidFill>
                  <a:srgbClr val="000000"/>
                </a:solidFill>
                <a:latin typeface="Times New Roman" pitchFamily="18" charset="0"/>
              </a:rPr>
              <a:t> is selected, then select </a:t>
            </a:r>
            <a:r>
              <a:rPr lang="en-US" sz="2000" dirty="0" smtClean="0">
                <a:solidFill>
                  <a:srgbClr val="000000"/>
                </a:solidFill>
                <a:latin typeface="Arial" pitchFamily="34" charset="0"/>
              </a:rPr>
              <a:t>Web Form</a:t>
            </a:r>
            <a:r>
              <a:rPr lang="en-US" sz="2000" dirty="0" smtClean="0">
                <a:solidFill>
                  <a:srgbClr val="000000"/>
                </a:solidFill>
                <a:latin typeface="Times New Roman" pitchFamily="18" charset="0"/>
              </a:rPr>
              <a:t> in the middle column. </a:t>
            </a:r>
          </a:p>
          <a:p>
            <a:pPr lvl="1" eaLnBrk="1" hangingPunct="1">
              <a:lnSpc>
                <a:spcPct val="80000"/>
              </a:lnSpc>
              <a:defRPr/>
            </a:pPr>
            <a:r>
              <a:rPr lang="en-US" sz="2000" dirty="0" smtClean="0">
                <a:solidFill>
                  <a:srgbClr val="000000"/>
                </a:solidFill>
                <a:latin typeface="Times New Roman" pitchFamily="18" charset="0"/>
              </a:rPr>
              <a:t>In the </a:t>
            </a:r>
            <a:r>
              <a:rPr lang="en-US" sz="2000" dirty="0" smtClean="0">
                <a:solidFill>
                  <a:srgbClr val="000000"/>
                </a:solidFill>
                <a:latin typeface="Arial" pitchFamily="34" charset="0"/>
              </a:rPr>
              <a:t>Name:</a:t>
            </a:r>
            <a:r>
              <a:rPr lang="en-US" sz="2000" dirty="0" smtClean="0">
                <a:solidFill>
                  <a:srgbClr val="000000"/>
                </a:solidFill>
                <a:latin typeface="Times New Roman" pitchFamily="18" charset="0"/>
              </a:rPr>
              <a:t> </a:t>
            </a:r>
            <a:r>
              <a:rPr lang="en-US" sz="2000" dirty="0" smtClean="0">
                <a:solidFill>
                  <a:srgbClr val="000000"/>
                </a:solidFill>
                <a:latin typeface="Lucida Console" pitchFamily="49" charset="0"/>
              </a:rPr>
              <a:t>TextBox</a:t>
            </a:r>
            <a:r>
              <a:rPr lang="en-US" sz="2000" dirty="0" smtClean="0">
                <a:solidFill>
                  <a:srgbClr val="000000"/>
                </a:solidFill>
                <a:latin typeface="Times New Roman" pitchFamily="18" charset="0"/>
              </a:rPr>
              <a:t>, change the file name to </a:t>
            </a:r>
            <a:r>
              <a:rPr lang="en-US" sz="2000" dirty="0" smtClean="0">
                <a:solidFill>
                  <a:srgbClr val="000000"/>
                </a:solidFill>
                <a:latin typeface="Lucida Console" pitchFamily="49" charset="0"/>
              </a:rPr>
              <a:t>WebTime.aspx</a:t>
            </a:r>
            <a:r>
              <a:rPr lang="en-US" sz="2000" dirty="0" smtClean="0">
                <a:solidFill>
                  <a:srgbClr val="000000"/>
                </a:solidFill>
                <a:latin typeface="Times New Roman" pitchFamily="18" charset="0"/>
              </a:rPr>
              <a:t>, then click the </a:t>
            </a:r>
            <a:r>
              <a:rPr lang="en-US" sz="2000" dirty="0" smtClean="0">
                <a:solidFill>
                  <a:srgbClr val="000000"/>
                </a:solidFill>
                <a:latin typeface="Arial" pitchFamily="34" charset="0"/>
              </a:rPr>
              <a:t>Add</a:t>
            </a:r>
            <a:r>
              <a:rPr lang="en-US" sz="2000" dirty="0" smtClean="0">
                <a:solidFill>
                  <a:srgbClr val="000000"/>
                </a:solidFill>
                <a:latin typeface="Times New Roman" pitchFamily="18" charset="0"/>
              </a:rPr>
              <a:t> </a:t>
            </a:r>
            <a:r>
              <a:rPr lang="en-US" sz="2000" dirty="0" smtClean="0">
                <a:solidFill>
                  <a:srgbClr val="000000"/>
                </a:solidFill>
                <a:latin typeface="Lucida Console" pitchFamily="49" charset="0"/>
              </a:rPr>
              <a:t>Button</a:t>
            </a:r>
            <a:r>
              <a:rPr lang="en-US" sz="2000" dirty="0" smtClean="0">
                <a:solidFill>
                  <a:srgbClr val="000000"/>
                </a:solidFill>
                <a:latin typeface="Times New Roman" pitchFamily="18" charset="0"/>
              </a:rPr>
              <a:t>.</a:t>
            </a:r>
          </a:p>
          <a:p>
            <a:pPr eaLnBrk="1" hangingPunct="1">
              <a:lnSpc>
                <a:spcPct val="80000"/>
              </a:lnSpc>
              <a:defRPr/>
            </a:pPr>
            <a:r>
              <a:rPr lang="en-US" sz="2300" dirty="0" smtClean="0">
                <a:solidFill>
                  <a:srgbClr val="000000"/>
                </a:solidFill>
                <a:latin typeface="Times New Roman" pitchFamily="18" charset="0"/>
              </a:rPr>
              <a:t>After you add the Web Form, the IDE opens it in </a:t>
            </a:r>
            <a:r>
              <a:rPr lang="en-US" sz="2300" dirty="0" smtClean="0">
                <a:solidFill>
                  <a:srgbClr val="000000"/>
                </a:solidFill>
                <a:latin typeface="Arial" pitchFamily="34" charset="0"/>
              </a:rPr>
              <a:t>Source</a:t>
            </a:r>
            <a:r>
              <a:rPr lang="en-US" sz="2300" dirty="0" smtClean="0">
                <a:solidFill>
                  <a:srgbClr val="000000"/>
                </a:solidFill>
                <a:latin typeface="Times New Roman" pitchFamily="18" charset="0"/>
              </a:rPr>
              <a:t> view by default (Fig. 13.9).</a:t>
            </a:r>
          </a:p>
          <a:p>
            <a:pPr eaLnBrk="1" hangingPunct="1">
              <a:lnSpc>
                <a:spcPct val="80000"/>
              </a:lnSpc>
              <a:defRPr/>
            </a:pPr>
            <a:r>
              <a:rPr lang="en-US" sz="2300" dirty="0" smtClean="0">
                <a:solidFill>
                  <a:srgbClr val="000000"/>
                </a:solidFill>
                <a:latin typeface="Times New Roman" pitchFamily="18" charset="0"/>
              </a:rPr>
              <a:t>This view displays the markup for the Web Form.</a:t>
            </a:r>
          </a:p>
        </p:txBody>
      </p:sp>
      <p:sp>
        <p:nvSpPr>
          <p:cNvPr id="440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vbhtp6_13_ASP.NET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17538"/>
            <a:ext cx="91440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vbhtp6_13_ASP.NET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481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As you become more familiar with ASP.NET and building web sites in general, you might use </a:t>
            </a:r>
            <a:r>
              <a:rPr lang="en-US" altLang="en-US" smtClean="0">
                <a:solidFill>
                  <a:srgbClr val="000000"/>
                </a:solidFill>
                <a:latin typeface="Arial" panose="020B0604020202020204" pitchFamily="34" charset="0"/>
              </a:rPr>
              <a:t>Source</a:t>
            </a:r>
            <a:r>
              <a:rPr lang="en-US" altLang="en-US" smtClean="0">
                <a:solidFill>
                  <a:srgbClr val="000000"/>
                </a:solidFill>
                <a:latin typeface="Times New Roman" panose="02020603050405020304" pitchFamily="18" charset="0"/>
              </a:rPr>
              <a:t> view to perform high precision adjustments to your design (in HTML and/or CSS) or to program in the JavaScript language that executes in web browsers.</a:t>
            </a:r>
          </a:p>
          <a:p>
            <a:pPr eaLnBrk="1" hangingPunct="1"/>
            <a:r>
              <a:rPr lang="en-US" altLang="en-US" smtClean="0">
                <a:solidFill>
                  <a:srgbClr val="000000"/>
                </a:solidFill>
                <a:latin typeface="Times New Roman" panose="02020603050405020304" pitchFamily="18" charset="0"/>
              </a:rPr>
              <a:t>For the purposes of this chapter, we’ll keep things simple by working exclusively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a:t>
            </a:r>
          </a:p>
          <a:p>
            <a:pPr eaLnBrk="1" hangingPunct="1"/>
            <a:r>
              <a:rPr lang="en-US" altLang="en-US" smtClean="0">
                <a:solidFill>
                  <a:srgbClr val="000000"/>
                </a:solidFill>
                <a:latin typeface="Times New Roman" panose="02020603050405020304" pitchFamily="18" charset="0"/>
              </a:rPr>
              <a:t>To switch to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mode, you can click the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at the bottom of the code editor window.  </a:t>
            </a:r>
          </a:p>
        </p:txBody>
      </p:sp>
      <p:sp>
        <p:nvSpPr>
          <p:cNvPr id="471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49155" name="Text Placeholder 2"/>
          <p:cNvSpPr>
            <a:spLocks noGrp="1"/>
          </p:cNvSpPr>
          <p:nvPr>
            <p:ph type="body" idx="1"/>
          </p:nvPr>
        </p:nvSpPr>
        <p:spPr/>
        <p:txBody>
          <a:bodyPr/>
          <a:lstStyle/>
          <a:p>
            <a:pPr marL="107950" indent="0" eaLnBrk="1" hangingPunct="1">
              <a:buFont typeface="Wingdings 3" panose="05040102010807070707" pitchFamily="18" charset="2"/>
              <a:buNone/>
            </a:pPr>
            <a:r>
              <a:rPr lang="en-US" altLang="en-US" b="1" i="1" smtClean="0">
                <a:solidFill>
                  <a:srgbClr val="000000"/>
                </a:solidFill>
                <a:latin typeface="Times New Roman" panose="02020603050405020304" pitchFamily="18" charset="0"/>
              </a:rPr>
              <a:t>The </a:t>
            </a:r>
            <a:r>
              <a:rPr lang="en-US" altLang="en-US" b="1" i="1" smtClean="0">
                <a:solidFill>
                  <a:srgbClr val="000000"/>
                </a:solidFill>
                <a:latin typeface="Arial" panose="020B0604020202020204" pitchFamily="34" charset="0"/>
              </a:rPr>
              <a:t>Solution Explorer</a:t>
            </a:r>
          </a:p>
          <a:p>
            <a:pPr lvl="1"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Arial" panose="020B0604020202020204" pitchFamily="34" charset="0"/>
              </a:rPr>
              <a:t>Solution</a:t>
            </a:r>
            <a:r>
              <a:rPr lang="en-US" altLang="en-US" smtClean="0">
                <a:solidFill>
                  <a:srgbClr val="000000"/>
                </a:solidFill>
                <a:latin typeface="Times New Roman" panose="02020603050405020304" pitchFamily="18" charset="0"/>
              </a:rPr>
              <a:t> </a:t>
            </a:r>
            <a:r>
              <a:rPr lang="en-US" altLang="en-US" smtClean="0">
                <a:solidFill>
                  <a:srgbClr val="000000"/>
                </a:solidFill>
                <a:latin typeface="Arial" panose="020B0604020202020204" pitchFamily="34" charset="0"/>
              </a:rPr>
              <a:t>Explorer</a:t>
            </a:r>
            <a:r>
              <a:rPr lang="en-US" altLang="en-US" smtClean="0">
                <a:solidFill>
                  <a:srgbClr val="000000"/>
                </a:solidFill>
                <a:latin typeface="Times New Roman" panose="02020603050405020304" pitchFamily="18" charset="0"/>
              </a:rPr>
              <a:t> (Fig. 13.10) shows the contents of the website.</a:t>
            </a:r>
          </a:p>
          <a:p>
            <a:pPr lvl="1" eaLnBrk="1" hangingPunct="1"/>
            <a:r>
              <a:rPr lang="en-US" altLang="en-US" smtClean="0">
                <a:solidFill>
                  <a:srgbClr val="000000"/>
                </a:solidFill>
                <a:latin typeface="Times New Roman" panose="02020603050405020304" pitchFamily="18" charset="0"/>
              </a:rPr>
              <a:t>We expanded the node for </a:t>
            </a:r>
            <a:r>
              <a:rPr lang="en-US" altLang="en-US" smtClean="0">
                <a:solidFill>
                  <a:srgbClr val="000000"/>
                </a:solidFill>
                <a:latin typeface="Lucida Console" panose="020B0609040504020204" pitchFamily="49" charset="0"/>
              </a:rPr>
              <a:t>WebTime.aspx</a:t>
            </a:r>
            <a:r>
              <a:rPr lang="en-US" altLang="en-US" smtClean="0">
                <a:solidFill>
                  <a:srgbClr val="000000"/>
                </a:solidFill>
                <a:latin typeface="Times New Roman" panose="02020603050405020304" pitchFamily="18" charset="0"/>
              </a:rPr>
              <a:t> to show you its </a:t>
            </a:r>
            <a:r>
              <a:rPr lang="en-US" altLang="en-US" i="1" smtClean="0">
                <a:solidFill>
                  <a:srgbClr val="000000"/>
                </a:solidFill>
                <a:latin typeface="Times New Roman" panose="02020603050405020304" pitchFamily="18" charset="0"/>
              </a:rPr>
              <a:t>code-behind file </a:t>
            </a:r>
            <a:r>
              <a:rPr lang="en-US" altLang="en-US" smtClean="0">
                <a:solidFill>
                  <a:srgbClr val="000000"/>
                </a:solidFill>
                <a:latin typeface="Lucida Console" panose="020B0609040504020204" pitchFamily="49" charset="0"/>
              </a:rPr>
              <a:t>WebTime.aspx.vb</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Visual Studio Express For Web’s </a:t>
            </a:r>
            <a:r>
              <a:rPr lang="en-US" altLang="en-US" smtClean="0">
                <a:solidFill>
                  <a:srgbClr val="000000"/>
                </a:solidFill>
                <a:latin typeface="Arial" panose="020B0604020202020204" pitchFamily="34" charset="0"/>
                <a:cs typeface="Arial" panose="020B0604020202020204" pitchFamily="34" charset="0"/>
              </a:rPr>
              <a:t>Solution Explorer </a:t>
            </a:r>
            <a:r>
              <a:rPr lang="en-US" altLang="en-US" smtClean="0">
                <a:solidFill>
                  <a:srgbClr val="000000"/>
                </a:solidFill>
                <a:latin typeface="Times New Roman" panose="02020603050405020304" pitchFamily="18" charset="0"/>
              </a:rPr>
              <a:t>contains a </a:t>
            </a:r>
            <a:r>
              <a:rPr lang="en-US" altLang="en-US" smtClean="0">
                <a:solidFill>
                  <a:srgbClr val="000000"/>
                </a:solidFill>
                <a:latin typeface="Arial" panose="020B0604020202020204" pitchFamily="34" charset="0"/>
                <a:cs typeface="Arial" panose="020B0604020202020204" pitchFamily="34" charset="0"/>
              </a:rPr>
              <a:t>Nest Related Files </a:t>
            </a:r>
            <a:r>
              <a:rPr lang="en-US" altLang="en-US" smtClean="0">
                <a:solidFill>
                  <a:srgbClr val="000000"/>
                </a:solidFill>
                <a:latin typeface="Times New Roman" panose="02020603050405020304" pitchFamily="18" charset="0"/>
              </a:rPr>
              <a:t>button that organizes each Web Form and its code-behind file.</a:t>
            </a:r>
          </a:p>
        </p:txBody>
      </p:sp>
      <p:sp>
        <p:nvSpPr>
          <p:cNvPr id="481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vbhtp6_13_ASP.NET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1203" name="Text Placeholder 2"/>
          <p:cNvSpPr>
            <a:spLocks noGrp="1"/>
          </p:cNvSpPr>
          <p:nvPr>
            <p:ph type="body" idx="1"/>
          </p:nvPr>
        </p:nvSpPr>
        <p:spPr/>
        <p:txBody>
          <a:bodyPr/>
          <a:lstStyle/>
          <a:p>
            <a:pPr eaLnBrk="1" hangingPunct="1"/>
            <a:r>
              <a:rPr lang="en-US" altLang="en-US" sz="2400" smtClean="0">
                <a:solidFill>
                  <a:srgbClr val="000000"/>
                </a:solidFill>
                <a:latin typeface="Times New Roman" panose="02020603050405020304" pitchFamily="18" charset="0"/>
              </a:rPr>
              <a:t>If the ASPX file is not open in the IDE, you can open it in </a:t>
            </a:r>
            <a:r>
              <a:rPr lang="en-US" altLang="en-US" sz="2400" smtClean="0">
                <a:solidFill>
                  <a:srgbClr val="000000"/>
                </a:solidFill>
                <a:latin typeface="Arial" panose="020B0604020202020204" pitchFamily="34" charset="0"/>
              </a:rPr>
              <a:t>Design</a:t>
            </a:r>
            <a:r>
              <a:rPr lang="en-US" altLang="en-US" sz="2400" smtClean="0">
                <a:solidFill>
                  <a:srgbClr val="000000"/>
                </a:solidFill>
                <a:latin typeface="Times New Roman" panose="02020603050405020304" pitchFamily="18" charset="0"/>
              </a:rPr>
              <a:t> mode by double clicking it in the </a:t>
            </a:r>
            <a:r>
              <a:rPr lang="en-US" altLang="en-US" sz="2400" smtClean="0">
                <a:solidFill>
                  <a:srgbClr val="000000"/>
                </a:solidFill>
                <a:latin typeface="Arial" panose="020B0604020202020204" pitchFamily="34" charset="0"/>
                <a:cs typeface="Arial" panose="020B0604020202020204" pitchFamily="34" charset="0"/>
              </a:rPr>
              <a:t>Solution Explorer</a:t>
            </a:r>
            <a:r>
              <a:rPr lang="en-US" altLang="en-US" sz="2400" smtClean="0">
                <a:solidFill>
                  <a:srgbClr val="000000"/>
                </a:solidFill>
                <a:latin typeface="Times New Roman" panose="02020603050405020304" pitchFamily="18" charset="0"/>
              </a:rPr>
              <a:t> then selecting the </a:t>
            </a:r>
            <a:r>
              <a:rPr lang="en-US" altLang="en-US" sz="2400" smtClean="0">
                <a:solidFill>
                  <a:srgbClr val="000000"/>
                </a:solidFill>
                <a:latin typeface="Arial" panose="020B0604020202020204" pitchFamily="34" charset="0"/>
                <a:cs typeface="Arial" panose="020B0604020202020204" pitchFamily="34" charset="0"/>
              </a:rPr>
              <a:t>Design</a:t>
            </a:r>
            <a:r>
              <a:rPr lang="en-US" altLang="en-US" sz="2400" smtClean="0">
                <a:solidFill>
                  <a:srgbClr val="000000"/>
                </a:solidFill>
                <a:latin typeface="Times New Roman" panose="02020603050405020304" pitchFamily="18" charset="0"/>
              </a:rPr>
              <a:t> tab, or by right clicking it in the </a:t>
            </a:r>
            <a:r>
              <a:rPr lang="en-US" altLang="en-US" sz="2400" smtClean="0">
                <a:solidFill>
                  <a:srgbClr val="000000"/>
                </a:solidFill>
                <a:latin typeface="Arial" panose="020B0604020202020204" pitchFamily="34" charset="0"/>
                <a:cs typeface="Arial" panose="020B0604020202020204" pitchFamily="34" charset="0"/>
              </a:rPr>
              <a:t>Solution Explorer </a:t>
            </a:r>
            <a:r>
              <a:rPr lang="en-US" altLang="en-US" sz="2400" smtClean="0">
                <a:solidFill>
                  <a:srgbClr val="000000"/>
                </a:solidFill>
                <a:latin typeface="Times New Roman" panose="02020603050405020304" pitchFamily="18" charset="0"/>
              </a:rPr>
              <a:t>and selecting </a:t>
            </a:r>
            <a:r>
              <a:rPr lang="en-US" altLang="en-US" sz="2400" smtClean="0">
                <a:solidFill>
                  <a:srgbClr val="000000"/>
                </a:solidFill>
                <a:latin typeface="Arial" panose="020B0604020202020204" pitchFamily="34" charset="0"/>
                <a:cs typeface="Arial" panose="020B0604020202020204" pitchFamily="34" charset="0"/>
              </a:rPr>
              <a:t>View Designer</a:t>
            </a:r>
            <a:r>
              <a:rPr lang="en-US" altLang="en-US" sz="2400" smtClean="0">
                <a:solidFill>
                  <a:srgbClr val="000000"/>
                </a:solidFill>
                <a:latin typeface="Times New Roman" panose="02020603050405020304" pitchFamily="18" charset="0"/>
              </a:rPr>
              <a:t>. To open the code-behind file in the code editor, you can double click it in the </a:t>
            </a:r>
            <a:r>
              <a:rPr lang="en-US" altLang="en-US" sz="2400" smtClean="0">
                <a:solidFill>
                  <a:srgbClr val="000000"/>
                </a:solidFill>
                <a:latin typeface="Arial" panose="020B0604020202020204" pitchFamily="34" charset="0"/>
                <a:cs typeface="Arial" panose="020B0604020202020204" pitchFamily="34" charset="0"/>
              </a:rPr>
              <a:t>Solution Explorer </a:t>
            </a:r>
            <a:r>
              <a:rPr lang="en-US" altLang="en-US" sz="2400" smtClean="0">
                <a:solidFill>
                  <a:srgbClr val="000000"/>
                </a:solidFill>
                <a:latin typeface="Times New Roman" panose="02020603050405020304" pitchFamily="18" charset="0"/>
              </a:rPr>
              <a:t>or</a:t>
            </a:r>
          </a:p>
          <a:p>
            <a:pPr lvl="1" eaLnBrk="1" hangingPunct="1"/>
            <a:r>
              <a:rPr lang="en-US" altLang="en-US" sz="2000" smtClean="0">
                <a:solidFill>
                  <a:srgbClr val="000000"/>
                </a:solidFill>
                <a:latin typeface="Times New Roman" panose="02020603050405020304" pitchFamily="18" charset="0"/>
              </a:rPr>
              <a:t>select the ASPX file in the </a:t>
            </a:r>
            <a:r>
              <a:rPr lang="en-US" altLang="en-US" sz="2000" smtClean="0">
                <a:solidFill>
                  <a:srgbClr val="000000"/>
                </a:solidFill>
                <a:latin typeface="Arial" panose="020B0604020202020204" pitchFamily="34" charset="0"/>
                <a:cs typeface="Arial" panose="020B0604020202020204" pitchFamily="34" charset="0"/>
              </a:rPr>
              <a:t>Solution Explorer</a:t>
            </a:r>
            <a:r>
              <a:rPr lang="en-US" altLang="en-US" sz="2000" smtClean="0">
                <a:solidFill>
                  <a:srgbClr val="000000"/>
                </a:solidFill>
                <a:latin typeface="Times New Roman" panose="02020603050405020304" pitchFamily="18" charset="0"/>
              </a:rPr>
              <a:t>, then click the </a:t>
            </a:r>
            <a:r>
              <a:rPr lang="en-US" altLang="en-US" sz="2000" smtClean="0">
                <a:solidFill>
                  <a:srgbClr val="000000"/>
                </a:solidFill>
                <a:latin typeface="Arial" panose="020B0604020202020204" pitchFamily="34" charset="0"/>
                <a:cs typeface="Arial" panose="020B0604020202020204" pitchFamily="34" charset="0"/>
              </a:rPr>
              <a:t>View Code</a:t>
            </a:r>
            <a:r>
              <a:rPr lang="en-US" altLang="en-US" sz="2000" smtClean="0">
                <a:solidFill>
                  <a:srgbClr val="000000"/>
                </a:solidFill>
                <a:latin typeface="Times New Roman" panose="02020603050405020304" pitchFamily="18" charset="0"/>
              </a:rPr>
              <a:t> </a:t>
            </a:r>
            <a:r>
              <a:rPr lang="en-US" altLang="en-US" sz="2000" smtClean="0">
                <a:solidFill>
                  <a:srgbClr val="000000"/>
                </a:solidFill>
                <a:latin typeface="Lucida Console" panose="020B0609040504020204" pitchFamily="49" charset="0"/>
              </a:rPr>
              <a:t>Button</a:t>
            </a:r>
          </a:p>
          <a:p>
            <a:pPr lvl="1" eaLnBrk="1" hangingPunct="1"/>
            <a:r>
              <a:rPr lang="en-US" altLang="en-US" sz="2000" smtClean="0">
                <a:solidFill>
                  <a:srgbClr val="000000"/>
                </a:solidFill>
                <a:latin typeface="Times New Roman" panose="02020603050405020304" pitchFamily="18" charset="0"/>
              </a:rPr>
              <a:t>right click the ASPX file in the </a:t>
            </a:r>
            <a:r>
              <a:rPr lang="en-US" altLang="en-US" sz="2000" smtClean="0">
                <a:solidFill>
                  <a:srgbClr val="000000"/>
                </a:solidFill>
                <a:latin typeface="Arial" panose="020B0604020202020204" pitchFamily="34" charset="0"/>
                <a:cs typeface="Arial" panose="020B0604020202020204" pitchFamily="34" charset="0"/>
              </a:rPr>
              <a:t>Solution Explorer</a:t>
            </a:r>
            <a:r>
              <a:rPr lang="en-US" altLang="en-US" sz="2000" smtClean="0">
                <a:solidFill>
                  <a:srgbClr val="000000"/>
                </a:solidFill>
                <a:latin typeface="Times New Roman" panose="02020603050405020304" pitchFamily="18" charset="0"/>
              </a:rPr>
              <a:t>, then select </a:t>
            </a:r>
            <a:r>
              <a:rPr lang="en-US" altLang="en-US" sz="2000" smtClean="0">
                <a:solidFill>
                  <a:srgbClr val="000000"/>
                </a:solidFill>
                <a:latin typeface="Arial" panose="020B0604020202020204" pitchFamily="34" charset="0"/>
                <a:cs typeface="Arial" panose="020B0604020202020204" pitchFamily="34" charset="0"/>
              </a:rPr>
              <a:t>View Code</a:t>
            </a:r>
          </a:p>
          <a:p>
            <a:pPr lvl="1" eaLnBrk="1" hangingPunct="1"/>
            <a:r>
              <a:rPr lang="en-US" altLang="en-US" sz="2000" smtClean="0">
                <a:solidFill>
                  <a:srgbClr val="000000"/>
                </a:solidFill>
                <a:latin typeface="Times New Roman" panose="02020603050405020304" pitchFamily="18" charset="0"/>
              </a:rPr>
              <a:t>right click the code-behind file in the </a:t>
            </a:r>
            <a:r>
              <a:rPr lang="en-US" altLang="en-US" sz="2000" smtClean="0">
                <a:solidFill>
                  <a:srgbClr val="000000"/>
                </a:solidFill>
                <a:latin typeface="Arial" panose="020B0604020202020204" pitchFamily="34" charset="0"/>
                <a:cs typeface="Arial" panose="020B0604020202020204" pitchFamily="34" charset="0"/>
              </a:rPr>
              <a:t>Solution Explorer </a:t>
            </a:r>
            <a:r>
              <a:rPr lang="en-US" altLang="en-US" sz="2000" smtClean="0">
                <a:solidFill>
                  <a:srgbClr val="000000"/>
                </a:solidFill>
                <a:latin typeface="Times New Roman" panose="02020603050405020304" pitchFamily="18" charset="0"/>
              </a:rPr>
              <a:t>and select </a:t>
            </a:r>
            <a:r>
              <a:rPr lang="en-US" altLang="en-US" sz="2000" smtClean="0">
                <a:solidFill>
                  <a:srgbClr val="000000"/>
                </a:solidFill>
                <a:latin typeface="Arial" panose="020B0604020202020204" pitchFamily="34" charset="0"/>
                <a:cs typeface="Arial" panose="020B0604020202020204" pitchFamily="34" charset="0"/>
              </a:rPr>
              <a:t>Open </a:t>
            </a:r>
          </a:p>
        </p:txBody>
      </p:sp>
      <p:sp>
        <p:nvSpPr>
          <p:cNvPr id="512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325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The </a:t>
            </a:r>
            <a:r>
              <a:rPr lang="en-US" b="1" i="1" dirty="0" smtClean="0">
                <a:solidFill>
                  <a:srgbClr val="000000"/>
                </a:solidFill>
                <a:latin typeface="Arial" pitchFamily="34" charset="0"/>
              </a:rPr>
              <a:t>Toolbox</a:t>
            </a:r>
          </a:p>
          <a:p>
            <a:pPr eaLnBrk="1" hangingPunct="1">
              <a:defRPr/>
            </a:pPr>
            <a:r>
              <a:rPr lang="en-US" dirty="0" smtClean="0">
                <a:solidFill>
                  <a:srgbClr val="000000"/>
                </a:solidFill>
                <a:latin typeface="Times New Roman" pitchFamily="18" charset="0"/>
              </a:rPr>
              <a:t>Figure 13.11 shows the </a:t>
            </a:r>
            <a:r>
              <a:rPr lang="en-US" dirty="0" smtClean="0">
                <a:solidFill>
                  <a:srgbClr val="000000"/>
                </a:solidFill>
                <a:latin typeface="Arial" pitchFamily="34" charset="0"/>
              </a:rPr>
              <a:t>Toolbox</a:t>
            </a:r>
            <a:r>
              <a:rPr lang="en-US" dirty="0" smtClean="0">
                <a:solidFill>
                  <a:srgbClr val="000000"/>
                </a:solidFill>
                <a:latin typeface="Times New Roman" pitchFamily="18" charset="0"/>
              </a:rPr>
              <a:t> displayed in the IDE when the project loads.</a:t>
            </a:r>
          </a:p>
          <a:p>
            <a:pPr eaLnBrk="1" hangingPunct="1">
              <a:defRPr/>
            </a:pPr>
            <a:r>
              <a:rPr lang="en-US" dirty="0" smtClean="0">
                <a:solidFill>
                  <a:srgbClr val="000000"/>
                </a:solidFill>
                <a:latin typeface="Times New Roman" pitchFamily="18" charset="0"/>
              </a:rPr>
              <a:t>Part (a) displays the beginning of the </a:t>
            </a:r>
            <a:r>
              <a:rPr lang="en-US" dirty="0" smtClean="0">
                <a:solidFill>
                  <a:srgbClr val="000000"/>
                </a:solidFill>
                <a:latin typeface="Arial" pitchFamily="34" charset="0"/>
              </a:rPr>
              <a:t>Standard</a:t>
            </a:r>
            <a:r>
              <a:rPr lang="en-US" dirty="0" smtClean="0">
                <a:solidFill>
                  <a:srgbClr val="000000"/>
                </a:solidFill>
                <a:latin typeface="Times New Roman" pitchFamily="18" charset="0"/>
              </a:rPr>
              <a:t> list of web controls, and part (b) displays the remaining web controls and the list of other control groups.</a:t>
            </a:r>
          </a:p>
          <a:p>
            <a:pPr eaLnBrk="1" hangingPunct="1">
              <a:defRPr/>
            </a:pPr>
            <a:r>
              <a:rPr lang="en-US" dirty="0" smtClean="0">
                <a:solidFill>
                  <a:srgbClr val="000000"/>
                </a:solidFill>
                <a:latin typeface="Times New Roman" pitchFamily="18" charset="0"/>
              </a:rPr>
              <a:t>We discuss specific controls listed in Fig. 13.11 as they’re used throughout the chapter.</a:t>
            </a:r>
          </a:p>
          <a:p>
            <a:pPr eaLnBrk="1" hangingPunct="1">
              <a:defRPr/>
            </a:pPr>
            <a:r>
              <a:rPr lang="en-US" dirty="0" smtClean="0">
                <a:solidFill>
                  <a:srgbClr val="000000"/>
                </a:solidFill>
                <a:latin typeface="Times New Roman" pitchFamily="18" charset="0"/>
              </a:rPr>
              <a:t>Many of the controls have similar or identical names to Windows </a:t>
            </a:r>
            <a:r>
              <a:rPr lang="en-US" dirty="0" smtClean="0">
                <a:solidFill>
                  <a:srgbClr val="000000"/>
                </a:solidFill>
                <a:latin typeface="Lucida Console" pitchFamily="49" charset="0"/>
              </a:rPr>
              <a:t>Form</a:t>
            </a:r>
            <a:r>
              <a:rPr lang="en-US" dirty="0" smtClean="0">
                <a:solidFill>
                  <a:srgbClr val="000000"/>
                </a:solidFill>
                <a:latin typeface="Times New Roman" pitchFamily="18" charset="0"/>
              </a:rPr>
              <a:t>s controls presented earlier in the book.</a:t>
            </a:r>
          </a:p>
        </p:txBody>
      </p:sp>
      <p:sp>
        <p:nvSpPr>
          <p:cNvPr id="532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vbhtp6_13_ASP.NET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vbhtp6_13_ASP.NET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529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The Web Forms Designer</a:t>
            </a:r>
          </a:p>
          <a:p>
            <a:pPr eaLnBrk="1" hangingPunct="1">
              <a:defRPr/>
            </a:pPr>
            <a:r>
              <a:rPr lang="en-US" dirty="0" smtClean="0">
                <a:solidFill>
                  <a:srgbClr val="000000"/>
                </a:solidFill>
                <a:latin typeface="Times New Roman" pitchFamily="18" charset="0"/>
              </a:rPr>
              <a:t>Figure 13.12 shows the initial Web Form in </a:t>
            </a:r>
            <a:r>
              <a:rPr lang="en-US" dirty="0" smtClean="0">
                <a:solidFill>
                  <a:srgbClr val="000000"/>
                </a:solidFill>
                <a:latin typeface="Arial" pitchFamily="34" charset="0"/>
              </a:rPr>
              <a:t>Design</a:t>
            </a:r>
            <a:r>
              <a:rPr lang="en-US" dirty="0" smtClean="0">
                <a:solidFill>
                  <a:srgbClr val="000000"/>
                </a:solidFill>
                <a:latin typeface="Times New Roman" pitchFamily="18" charset="0"/>
              </a:rPr>
              <a:t> mode.</a:t>
            </a:r>
          </a:p>
          <a:p>
            <a:pPr eaLnBrk="1" hangingPunct="1">
              <a:defRPr/>
            </a:pPr>
            <a:r>
              <a:rPr lang="en-US" dirty="0" smtClean="0">
                <a:solidFill>
                  <a:srgbClr val="000000"/>
                </a:solidFill>
                <a:latin typeface="Times New Roman" pitchFamily="18" charset="0"/>
              </a:rPr>
              <a:t>You can drag and drop controls from the </a:t>
            </a:r>
            <a:r>
              <a:rPr lang="en-US" dirty="0" smtClean="0">
                <a:solidFill>
                  <a:srgbClr val="000000"/>
                </a:solidFill>
                <a:latin typeface="Arial" pitchFamily="34" charset="0"/>
              </a:rPr>
              <a:t>Toolbox</a:t>
            </a:r>
            <a:r>
              <a:rPr lang="en-US" dirty="0" smtClean="0">
                <a:solidFill>
                  <a:srgbClr val="000000"/>
                </a:solidFill>
                <a:latin typeface="Times New Roman" pitchFamily="18" charset="0"/>
              </a:rPr>
              <a:t> onto the Web Form.</a:t>
            </a:r>
          </a:p>
          <a:p>
            <a:pPr eaLnBrk="1" hangingPunct="1">
              <a:defRPr/>
            </a:pPr>
            <a:r>
              <a:rPr lang="en-US" dirty="0" smtClean="0">
                <a:solidFill>
                  <a:srgbClr val="000000"/>
                </a:solidFill>
                <a:latin typeface="Times New Roman" pitchFamily="18" charset="0"/>
              </a:rPr>
              <a:t>You can also type at the current cursor location to add so-called static text to the web page.</a:t>
            </a:r>
          </a:p>
          <a:p>
            <a:pPr eaLnBrk="1" hangingPunct="1">
              <a:defRPr/>
            </a:pPr>
            <a:r>
              <a:rPr lang="en-US" dirty="0" smtClean="0">
                <a:solidFill>
                  <a:srgbClr val="000000"/>
                </a:solidFill>
                <a:latin typeface="Times New Roman" pitchFamily="18" charset="0"/>
              </a:rPr>
              <a:t>In response to such actions, the IDE generates the appropriate markup in the ASPX file.</a:t>
            </a:r>
          </a:p>
        </p:txBody>
      </p:sp>
      <p:sp>
        <p:nvSpPr>
          <p:cNvPr id="553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vbhtp6_13_ASP.NET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734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3: Changing the Title of the Page</a:t>
            </a:r>
          </a:p>
          <a:p>
            <a:pPr eaLnBrk="1" hangingPunct="1">
              <a:defRPr/>
            </a:pPr>
            <a:r>
              <a:rPr lang="en-US" dirty="0" smtClean="0">
                <a:solidFill>
                  <a:srgbClr val="000000"/>
                </a:solidFill>
                <a:latin typeface="Times New Roman" pitchFamily="18" charset="0"/>
              </a:rPr>
              <a:t>Before designing the Web Form’s content, you’ll change its title to </a:t>
            </a:r>
            <a:r>
              <a:rPr lang="en-US" dirty="0" smtClean="0">
                <a:solidFill>
                  <a:srgbClr val="000000"/>
                </a:solidFill>
                <a:latin typeface="Lucida Console" pitchFamily="49" charset="0"/>
              </a:rPr>
              <a:t>Simple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Web</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Form</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Example</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This title is typically displayed in the web browser’s title bar  or on the browser tab that is displaying the page (see Fig. 13.4).</a:t>
            </a:r>
          </a:p>
          <a:p>
            <a:pPr eaLnBrk="1" hangingPunct="1">
              <a:defRPr/>
            </a:pPr>
            <a:r>
              <a:rPr lang="en-US" dirty="0" smtClean="0">
                <a:solidFill>
                  <a:srgbClr val="000000"/>
                </a:solidFill>
                <a:latin typeface="Times New Roman" pitchFamily="18" charset="0"/>
              </a:rPr>
              <a:t>It’s also used by search engines like Google and Bing when they index real websites for searching.</a:t>
            </a:r>
          </a:p>
          <a:p>
            <a:pPr eaLnBrk="1" hangingPunct="1">
              <a:defRPr/>
            </a:pPr>
            <a:r>
              <a:rPr lang="en-US" dirty="0" smtClean="0">
                <a:solidFill>
                  <a:srgbClr val="000000"/>
                </a:solidFill>
                <a:latin typeface="Times New Roman" pitchFamily="18" charset="0"/>
              </a:rPr>
              <a:t>Every page should have a title.</a:t>
            </a:r>
          </a:p>
        </p:txBody>
      </p:sp>
      <p:sp>
        <p:nvSpPr>
          <p:cNvPr id="573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73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To change the title:</a:t>
            </a:r>
          </a:p>
          <a:p>
            <a:pPr lvl="1" eaLnBrk="1" hangingPunct="1"/>
            <a:r>
              <a:rPr lang="en-US" altLang="en-US" smtClean="0">
                <a:solidFill>
                  <a:srgbClr val="000000"/>
                </a:solidFill>
                <a:latin typeface="Times New Roman" panose="02020603050405020304" pitchFamily="18" charset="0"/>
              </a:rPr>
              <a:t>Ensure that the ASPX file is open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a:t>
            </a:r>
          </a:p>
          <a:p>
            <a:pPr lvl="1" eaLnBrk="1" hangingPunct="1"/>
            <a:r>
              <a:rPr lang="en-US" altLang="en-US" smtClean="0">
                <a:solidFill>
                  <a:srgbClr val="000000"/>
                </a:solidFill>
                <a:latin typeface="Times New Roman" panose="02020603050405020304" pitchFamily="18" charset="0"/>
              </a:rPr>
              <a:t>In the </a:t>
            </a:r>
            <a:r>
              <a:rPr lang="en-US" altLang="en-US" smtClean="0">
                <a:solidFill>
                  <a:srgbClr val="000000"/>
                </a:solidFill>
                <a:latin typeface="Arial" panose="020B0604020202020204" pitchFamily="34" charset="0"/>
                <a:cs typeface="Arial" panose="020B0604020202020204" pitchFamily="34" charset="0"/>
              </a:rPr>
              <a:t>Properties</a:t>
            </a:r>
            <a:r>
              <a:rPr lang="en-US" altLang="en-US" smtClean="0">
                <a:solidFill>
                  <a:srgbClr val="000000"/>
                </a:solidFill>
                <a:latin typeface="Times New Roman" panose="02020603050405020304" pitchFamily="18" charset="0"/>
              </a:rPr>
              <a:t> window’s drop-down list, view the Web Form’s properties by selecting </a:t>
            </a:r>
            <a:r>
              <a:rPr lang="en-US" altLang="en-US" smtClean="0">
                <a:solidFill>
                  <a:srgbClr val="000000"/>
                </a:solidFill>
                <a:latin typeface="Lucida Console" panose="020B0609040504020204" pitchFamily="49" charset="0"/>
              </a:rPr>
              <a:t>DOCUMENT</a:t>
            </a:r>
            <a:r>
              <a:rPr lang="en-US" altLang="en-US" smtClean="0">
                <a:solidFill>
                  <a:srgbClr val="000000"/>
                </a:solidFill>
                <a:latin typeface="Times New Roman" panose="02020603050405020304" pitchFamily="18" charset="0"/>
              </a:rPr>
              <a:t>, which represents the Web Form. A web page is often called a document.</a:t>
            </a:r>
          </a:p>
          <a:p>
            <a:pPr lvl="1" eaLnBrk="1" hangingPunct="1"/>
            <a:r>
              <a:rPr lang="en-US" altLang="en-US" smtClean="0">
                <a:solidFill>
                  <a:srgbClr val="000000"/>
                </a:solidFill>
                <a:latin typeface="Times New Roman" panose="02020603050405020304" pitchFamily="18" charset="0"/>
              </a:rPr>
              <a:t>Modify the page’s </a:t>
            </a:r>
            <a:r>
              <a:rPr lang="en-US" altLang="en-US" smtClean="0">
                <a:solidFill>
                  <a:srgbClr val="0000FF"/>
                </a:solidFill>
                <a:latin typeface="Times New Roman" panose="02020603050405020304" pitchFamily="18" charset="0"/>
              </a:rPr>
              <a:t>Title</a:t>
            </a:r>
            <a:r>
              <a:rPr lang="en-US" altLang="en-US" smtClean="0">
                <a:solidFill>
                  <a:srgbClr val="000000"/>
                </a:solidFill>
                <a:latin typeface="Times New Roman" panose="02020603050405020304" pitchFamily="18" charset="0"/>
              </a:rPr>
              <a:t> property by setting it to </a:t>
            </a:r>
            <a:r>
              <a:rPr lang="en-US" altLang="en-US" smtClean="0">
                <a:solidFill>
                  <a:srgbClr val="000000"/>
                </a:solidFill>
                <a:latin typeface="Lucida Console" panose="020B0609040504020204" pitchFamily="49" charset="0"/>
              </a:rPr>
              <a:t>Simple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Web</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Form</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Example</a:t>
            </a:r>
            <a:r>
              <a:rPr lang="en-US" altLang="en-US" smtClean="0">
                <a:solidFill>
                  <a:srgbClr val="000000"/>
                </a:solidFill>
                <a:latin typeface="Times New Roman" panose="02020603050405020304" pitchFamily="18" charset="0"/>
              </a:rPr>
              <a:t>.</a:t>
            </a:r>
          </a:p>
        </p:txBody>
      </p:sp>
      <p:sp>
        <p:nvSpPr>
          <p:cNvPr id="583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9395" name="Text Placeholder 2"/>
          <p:cNvSpPr>
            <a:spLocks noGrp="1"/>
          </p:cNvSpPr>
          <p:nvPr>
            <p:ph type="body" idx="1"/>
          </p:nvPr>
        </p:nvSpPr>
        <p:spPr>
          <a:xfrm>
            <a:off x="457200" y="1219200"/>
            <a:ext cx="8229600" cy="4525963"/>
          </a:xfrm>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Designing a Page</a:t>
            </a:r>
          </a:p>
          <a:p>
            <a:pPr eaLnBrk="1" hangingPunct="1">
              <a:defRPr/>
            </a:pPr>
            <a:r>
              <a:rPr lang="en-US" sz="2400" dirty="0" smtClean="0">
                <a:solidFill>
                  <a:srgbClr val="000000"/>
                </a:solidFill>
                <a:latin typeface="Times New Roman" pitchFamily="18" charset="0"/>
              </a:rPr>
              <a:t>Designing a Web Form is similar to designing a Windows Form.</a:t>
            </a:r>
          </a:p>
          <a:p>
            <a:pPr eaLnBrk="1" hangingPunct="1">
              <a:defRPr/>
            </a:pPr>
            <a:r>
              <a:rPr lang="en-US" sz="2400" dirty="0" smtClean="0">
                <a:solidFill>
                  <a:srgbClr val="000000"/>
                </a:solidFill>
                <a:latin typeface="Times New Roman" pitchFamily="18" charset="0"/>
              </a:rPr>
              <a:t>To add controls to the page, drag-and-drop them from the </a:t>
            </a:r>
            <a:r>
              <a:rPr lang="en-US" sz="2400" dirty="0" smtClean="0">
                <a:solidFill>
                  <a:srgbClr val="000000"/>
                </a:solidFill>
                <a:latin typeface="Arial" pitchFamily="34" charset="0"/>
              </a:rPr>
              <a:t>Toolbox</a:t>
            </a:r>
            <a:r>
              <a:rPr lang="en-US" sz="2400" dirty="0" smtClean="0">
                <a:solidFill>
                  <a:srgbClr val="000000"/>
                </a:solidFill>
                <a:latin typeface="Times New Roman" pitchFamily="18" charset="0"/>
              </a:rPr>
              <a:t> onto the Web Form in </a:t>
            </a:r>
            <a:r>
              <a:rPr lang="en-US" sz="2400" dirty="0" smtClean="0">
                <a:solidFill>
                  <a:srgbClr val="000000"/>
                </a:solidFill>
                <a:latin typeface="Arial" pitchFamily="34" charset="0"/>
              </a:rPr>
              <a:t>Design</a:t>
            </a:r>
            <a:r>
              <a:rPr lang="en-US" sz="2400" dirty="0" smtClean="0">
                <a:solidFill>
                  <a:srgbClr val="000000"/>
                </a:solidFill>
                <a:latin typeface="Times New Roman" pitchFamily="18" charset="0"/>
              </a:rPr>
              <a:t> view.</a:t>
            </a:r>
          </a:p>
          <a:p>
            <a:pPr eaLnBrk="1" hangingPunct="1">
              <a:defRPr/>
            </a:pPr>
            <a:r>
              <a:rPr lang="en-US" sz="2400" dirty="0" smtClean="0">
                <a:solidFill>
                  <a:srgbClr val="000000"/>
                </a:solidFill>
                <a:latin typeface="Times New Roman" pitchFamily="18" charset="0"/>
              </a:rPr>
              <a:t>The Web Form itself and the control’s you add to the Web Form are objects that have properties, methods and events.</a:t>
            </a:r>
          </a:p>
          <a:p>
            <a:pPr eaLnBrk="1" hangingPunct="1">
              <a:defRPr/>
            </a:pPr>
            <a:r>
              <a:rPr lang="en-US" sz="2400" dirty="0" smtClean="0">
                <a:solidFill>
                  <a:srgbClr val="000000"/>
                </a:solidFill>
                <a:latin typeface="Times New Roman" pitchFamily="18" charset="0"/>
              </a:rPr>
              <a:t>You can set these properties visually using the </a:t>
            </a:r>
            <a:r>
              <a:rPr lang="en-US" sz="2400" dirty="0" smtClean="0">
                <a:solidFill>
                  <a:srgbClr val="000000"/>
                </a:solidFill>
                <a:latin typeface="Arial" pitchFamily="34" charset="0"/>
              </a:rPr>
              <a:t>Properties</a:t>
            </a:r>
            <a:r>
              <a:rPr lang="en-US" sz="2400" dirty="0" smtClean="0">
                <a:solidFill>
                  <a:srgbClr val="000000"/>
                </a:solidFill>
                <a:latin typeface="Times New Roman" pitchFamily="18" charset="0"/>
              </a:rPr>
              <a:t> window, programmatically in the code-behind file or by editing the markup directly in the </a:t>
            </a:r>
            <a:r>
              <a:rPr lang="en-US" sz="2400" dirty="0" smtClean="0">
                <a:solidFill>
                  <a:srgbClr val="000000"/>
                </a:solidFill>
                <a:latin typeface="Lucida Console" pitchFamily="49" charset="0"/>
              </a:rPr>
              <a:t>.aspx</a:t>
            </a:r>
            <a:r>
              <a:rPr lang="en-US" sz="2400" dirty="0" smtClean="0">
                <a:solidFill>
                  <a:srgbClr val="000000"/>
                </a:solidFill>
                <a:latin typeface="Times New Roman" pitchFamily="18" charset="0"/>
              </a:rPr>
              <a:t> file.</a:t>
            </a:r>
          </a:p>
          <a:p>
            <a:pPr eaLnBrk="1" hangingPunct="1">
              <a:defRPr/>
            </a:pPr>
            <a:r>
              <a:rPr lang="en-US" sz="2400" dirty="0" smtClean="0">
                <a:solidFill>
                  <a:srgbClr val="000000"/>
                </a:solidFill>
                <a:latin typeface="Times New Roman" pitchFamily="18" charset="0"/>
              </a:rPr>
              <a:t>You can also type text directly on a Web Form at the cursor location. </a:t>
            </a:r>
          </a:p>
        </p:txBody>
      </p:sp>
      <p:sp>
        <p:nvSpPr>
          <p:cNvPr id="593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5939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Controls and other elements are placed sequentially on a Web Form one after another in the order in which you drag-and-drop them onto the Web Form.</a:t>
            </a:r>
          </a:p>
          <a:p>
            <a:pPr eaLnBrk="1" hangingPunct="1"/>
            <a:r>
              <a:rPr lang="en-US" altLang="en-US" smtClean="0">
                <a:solidFill>
                  <a:srgbClr val="000000"/>
                </a:solidFill>
                <a:latin typeface="Times New Roman" panose="02020603050405020304" pitchFamily="18" charset="0"/>
              </a:rPr>
              <a:t>The cursor indicates the insertion point in the page.</a:t>
            </a:r>
          </a:p>
          <a:p>
            <a:pPr eaLnBrk="1" hangingPunct="1"/>
            <a:r>
              <a:rPr lang="en-US" altLang="en-US" smtClean="0">
                <a:solidFill>
                  <a:srgbClr val="000000"/>
                </a:solidFill>
                <a:latin typeface="Times New Roman" panose="02020603050405020304" pitchFamily="18" charset="0"/>
              </a:rPr>
              <a:t>If you want to position a control between existing text or controls, you can drop the control at a specific position between existing page elements.</a:t>
            </a:r>
          </a:p>
          <a:p>
            <a:pPr eaLnBrk="1" hangingPunct="1"/>
            <a:r>
              <a:rPr lang="en-US" altLang="en-US" smtClean="0">
                <a:solidFill>
                  <a:srgbClr val="000000"/>
                </a:solidFill>
                <a:latin typeface="Times New Roman" panose="02020603050405020304" pitchFamily="18" charset="0"/>
              </a:rPr>
              <a:t>You can also rearrange controls with drag-and-drop actions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a:t>
            </a:r>
          </a:p>
        </p:txBody>
      </p:sp>
      <p:sp>
        <p:nvSpPr>
          <p:cNvPr id="604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041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The positions of controls and other elements are relative to the Web Form’s upper-left corner.</a:t>
            </a:r>
          </a:p>
          <a:p>
            <a:pPr eaLnBrk="1" hangingPunct="1">
              <a:lnSpc>
                <a:spcPct val="90000"/>
              </a:lnSpc>
            </a:pPr>
            <a:r>
              <a:rPr lang="en-US" altLang="en-US" smtClean="0">
                <a:solidFill>
                  <a:srgbClr val="000000"/>
                </a:solidFill>
                <a:latin typeface="Times New Roman" panose="02020603050405020304" pitchFamily="18" charset="0"/>
              </a:rPr>
              <a:t>This type of layout is known as </a:t>
            </a:r>
            <a:r>
              <a:rPr lang="en-US" altLang="en-US" i="1" smtClean="0">
                <a:solidFill>
                  <a:srgbClr val="000000"/>
                </a:solidFill>
                <a:latin typeface="Times New Roman" panose="02020603050405020304" pitchFamily="18" charset="0"/>
              </a:rPr>
              <a:t>relative positioning </a:t>
            </a:r>
            <a:r>
              <a:rPr lang="en-US" altLang="en-US" smtClean="0">
                <a:solidFill>
                  <a:srgbClr val="000000"/>
                </a:solidFill>
                <a:latin typeface="Times New Roman" panose="02020603050405020304" pitchFamily="18" charset="0"/>
              </a:rPr>
              <a:t>and it allows the browser to move elements and resize them based on the size of the browser window.</a:t>
            </a:r>
          </a:p>
          <a:p>
            <a:pPr eaLnBrk="1" hangingPunct="1">
              <a:lnSpc>
                <a:spcPct val="90000"/>
              </a:lnSpc>
            </a:pPr>
            <a:r>
              <a:rPr lang="en-US" altLang="en-US" smtClean="0">
                <a:solidFill>
                  <a:srgbClr val="000000"/>
                </a:solidFill>
                <a:latin typeface="Times New Roman" panose="02020603050405020304" pitchFamily="18" charset="0"/>
              </a:rPr>
              <a:t>Relative positioning is the </a:t>
            </a:r>
            <a:r>
              <a:rPr lang="en-US" altLang="en-US" i="1" smtClean="0">
                <a:solidFill>
                  <a:srgbClr val="000000"/>
                </a:solidFill>
                <a:latin typeface="Times New Roman" panose="02020603050405020304" pitchFamily="18" charset="0"/>
              </a:rPr>
              <a:t>default</a:t>
            </a:r>
            <a:r>
              <a:rPr lang="en-US" altLang="en-US" smtClean="0">
                <a:solidFill>
                  <a:srgbClr val="000000"/>
                </a:solidFill>
                <a:latin typeface="Times New Roman" panose="02020603050405020304" pitchFamily="18" charset="0"/>
              </a:rPr>
              <a:t>, and we’ll use it throughout this chapter.</a:t>
            </a:r>
          </a:p>
          <a:p>
            <a:pPr eaLnBrk="1" hangingPunct="1">
              <a:lnSpc>
                <a:spcPct val="90000"/>
              </a:lnSpc>
            </a:pPr>
            <a:r>
              <a:rPr lang="en-US" altLang="en-US" smtClean="0">
                <a:solidFill>
                  <a:srgbClr val="000000"/>
                </a:solidFill>
                <a:latin typeface="Times New Roman" panose="02020603050405020304" pitchFamily="18" charset="0"/>
              </a:rPr>
              <a:t>For precise control over the location and size of elements, you can use absolute positioning in which controls are located exactly where you drop them on the Web Form.</a:t>
            </a:r>
          </a:p>
        </p:txBody>
      </p:sp>
      <p:sp>
        <p:nvSpPr>
          <p:cNvPr id="61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14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you wish to use absolute positioning: </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TOOLS &gt; Options…</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rPr>
              <a:t>Options</a:t>
            </a:r>
            <a:r>
              <a:rPr lang="en-US" altLang="en-US" smtClean="0">
                <a:solidFill>
                  <a:srgbClr val="000000"/>
                </a:solidFill>
                <a:latin typeface="Times New Roman" panose="02020603050405020304" pitchFamily="18" charset="0"/>
              </a:rPr>
              <a:t> dialog. </a:t>
            </a:r>
          </a:p>
          <a:p>
            <a:pPr lvl="1" eaLnBrk="1" hangingPunct="1"/>
            <a:r>
              <a:rPr lang="en-US" altLang="en-US" smtClean="0">
                <a:solidFill>
                  <a:srgbClr val="000000"/>
                </a:solidFill>
                <a:latin typeface="Times New Roman" panose="02020603050405020304" pitchFamily="18" charset="0"/>
              </a:rPr>
              <a:t>Expand the </a:t>
            </a:r>
            <a:r>
              <a:rPr lang="en-US" altLang="en-US" smtClean="0">
                <a:solidFill>
                  <a:srgbClr val="000000"/>
                </a:solidFill>
                <a:latin typeface="Arial" panose="020B0604020202020204" pitchFamily="34" charset="0"/>
              </a:rPr>
              <a:t>HTML Designer node</a:t>
            </a:r>
            <a:r>
              <a:rPr lang="en-US" altLang="en-US" smtClean="0">
                <a:solidFill>
                  <a:srgbClr val="000000"/>
                </a:solidFill>
                <a:latin typeface="Times New Roman" panose="02020603050405020304" pitchFamily="18" charset="0"/>
                <a:cs typeface="Times New Roman" panose="02020603050405020304" pitchFamily="18" charset="0"/>
              </a:rPr>
              <a:t>, select the </a:t>
            </a:r>
            <a:r>
              <a:rPr lang="en-US" altLang="en-US" smtClean="0">
                <a:solidFill>
                  <a:srgbClr val="000000"/>
                </a:solidFill>
                <a:latin typeface="Arial" panose="020B0604020202020204" pitchFamily="34" charset="0"/>
              </a:rPr>
              <a:t>CSS Styling</a:t>
            </a:r>
            <a:r>
              <a:rPr lang="en-US" altLang="en-US" smtClean="0">
                <a:solidFill>
                  <a:srgbClr val="000000"/>
                </a:solidFill>
                <a:latin typeface="Times New Roman" panose="02020603050405020304" pitchFamily="18" charset="0"/>
              </a:rPr>
              <a:t> node and ensure that the checkbox labeled </a:t>
            </a:r>
            <a:r>
              <a:rPr lang="en-US" altLang="en-US" smtClean="0">
                <a:solidFill>
                  <a:srgbClr val="000000"/>
                </a:solidFill>
                <a:latin typeface="Arial" panose="020B0604020202020204" pitchFamily="34" charset="0"/>
              </a:rPr>
              <a:t>Change positioning to absolute for controls added using Toolbox, paste or drag and drop</a:t>
            </a:r>
            <a:r>
              <a:rPr lang="en-US" altLang="en-US" smtClean="0">
                <a:solidFill>
                  <a:srgbClr val="000000"/>
                </a:solidFill>
                <a:latin typeface="Times New Roman" panose="02020603050405020304" pitchFamily="18" charset="0"/>
              </a:rPr>
              <a:t> is selected. </a:t>
            </a:r>
          </a:p>
        </p:txBody>
      </p:sp>
      <p:sp>
        <p:nvSpPr>
          <p:cNvPr id="624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3491" name="Text Placeholder 2"/>
          <p:cNvSpPr>
            <a:spLocks noGrp="1"/>
          </p:cNvSpPr>
          <p:nvPr>
            <p:ph type="body" idx="1"/>
          </p:nvPr>
        </p:nvSpPr>
        <p:spPr>
          <a:xfrm>
            <a:off x="457200" y="1143000"/>
            <a:ext cx="8229600" cy="4525963"/>
          </a:xfrm>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4: Adding Text and a </a:t>
            </a:r>
            <a:r>
              <a:rPr lang="en-US" b="1" i="1" dirty="0" smtClean="0">
                <a:solidFill>
                  <a:srgbClr val="000000"/>
                </a:solidFill>
                <a:latin typeface="Lucida Console" pitchFamily="49" charset="0"/>
              </a:rPr>
              <a:t>Label</a:t>
            </a:r>
          </a:p>
          <a:p>
            <a:pPr eaLnBrk="1" hangingPunct="1">
              <a:defRPr/>
            </a:pPr>
            <a:r>
              <a:rPr lang="en-US" dirty="0" smtClean="0">
                <a:solidFill>
                  <a:srgbClr val="000000"/>
                </a:solidFill>
                <a:latin typeface="Times New Roman" pitchFamily="18" charset="0"/>
              </a:rPr>
              <a:t>You’ll now add some text and a </a:t>
            </a:r>
            <a:r>
              <a:rPr lang="en-US" dirty="0" smtClean="0">
                <a:solidFill>
                  <a:srgbClr val="000000"/>
                </a:solidFill>
                <a:latin typeface="Lucida Console" pitchFamily="49" charset="0"/>
              </a:rPr>
              <a:t>Label</a:t>
            </a:r>
            <a:r>
              <a:rPr lang="en-US" dirty="0" smtClean="0">
                <a:solidFill>
                  <a:srgbClr val="000000"/>
                </a:solidFill>
                <a:latin typeface="Times New Roman" pitchFamily="18" charset="0"/>
              </a:rPr>
              <a:t> to the Web Form. Perform the following steps to add the text:</a:t>
            </a:r>
          </a:p>
          <a:p>
            <a:pPr lvl="1" eaLnBrk="1" hangingPunct="1">
              <a:defRPr/>
            </a:pPr>
            <a:r>
              <a:rPr lang="en-US" dirty="0" smtClean="0">
                <a:solidFill>
                  <a:srgbClr val="000000"/>
                </a:solidFill>
                <a:latin typeface="Times New Roman" pitchFamily="18" charset="0"/>
              </a:rPr>
              <a:t>Ensure that the Web Form is open in </a:t>
            </a:r>
            <a:r>
              <a:rPr lang="en-US" dirty="0" smtClean="0">
                <a:solidFill>
                  <a:srgbClr val="000000"/>
                </a:solidFill>
                <a:latin typeface="Arial" pitchFamily="34" charset="0"/>
              </a:rPr>
              <a:t>Design</a:t>
            </a:r>
            <a:r>
              <a:rPr lang="en-US" dirty="0" smtClean="0">
                <a:solidFill>
                  <a:srgbClr val="000000"/>
                </a:solidFill>
                <a:latin typeface="Times New Roman" pitchFamily="18" charset="0"/>
              </a:rPr>
              <a:t> mode.</a:t>
            </a:r>
          </a:p>
          <a:p>
            <a:pPr lvl="1" eaLnBrk="1" hangingPunct="1">
              <a:defRPr/>
            </a:pPr>
            <a:r>
              <a:rPr lang="en-US" dirty="0" smtClean="0">
                <a:solidFill>
                  <a:srgbClr val="000000"/>
                </a:solidFill>
                <a:latin typeface="Times New Roman" pitchFamily="18" charset="0"/>
              </a:rPr>
              <a:t>Type the following text at the current cursor location: </a:t>
            </a:r>
          </a:p>
          <a:p>
            <a:pPr marL="630238" lvl="2" indent="0" eaLnBrk="1" hangingPunct="1">
              <a:buFont typeface="Wingdings 2" panose="05020102010507070707" pitchFamily="18" charset="2"/>
              <a:buNone/>
              <a:defRPr/>
            </a:pPr>
            <a:r>
              <a:rPr lang="en-US" dirty="0" smtClean="0">
                <a:solidFill>
                  <a:srgbClr val="000000"/>
                </a:solidFill>
                <a:latin typeface="AGaramond" pitchFamily="50" charset="0"/>
              </a:rPr>
              <a:t> </a:t>
            </a:r>
            <a:r>
              <a:rPr lang="en-US" dirty="0" smtClean="0">
                <a:solidFill>
                  <a:srgbClr val="000000"/>
                </a:solidFill>
                <a:latin typeface="Lucida Console" pitchFamily="49" charset="0"/>
              </a:rPr>
              <a:t>Current</a:t>
            </a:r>
            <a:r>
              <a:rPr lang="en-US" dirty="0" smtClean="0">
                <a:solidFill>
                  <a:srgbClr val="000000"/>
                </a:solidFill>
                <a:latin typeface="AGaramond" pitchFamily="50" charset="0"/>
              </a:rPr>
              <a:t> </a:t>
            </a:r>
            <a:r>
              <a:rPr lang="en-US" dirty="0" smtClean="0">
                <a:solidFill>
                  <a:srgbClr val="000000"/>
                </a:solidFill>
                <a:latin typeface="Lucida Console" pitchFamily="49" charset="0"/>
              </a:rPr>
              <a:t>time</a:t>
            </a:r>
            <a:r>
              <a:rPr lang="en-US" dirty="0" smtClean="0">
                <a:solidFill>
                  <a:srgbClr val="000000"/>
                </a:solidFill>
                <a:latin typeface="AGaramond" pitchFamily="50" charset="0"/>
              </a:rPr>
              <a:t> </a:t>
            </a:r>
            <a:r>
              <a:rPr lang="en-US" dirty="0" smtClean="0">
                <a:solidFill>
                  <a:srgbClr val="000000"/>
                </a:solidFill>
                <a:latin typeface="Lucida Console" pitchFamily="49" charset="0"/>
              </a:rPr>
              <a:t>on</a:t>
            </a:r>
            <a:r>
              <a:rPr lang="en-US" dirty="0" smtClean="0">
                <a:solidFill>
                  <a:srgbClr val="000000"/>
                </a:solidFill>
                <a:latin typeface="AGaramond" pitchFamily="50" charset="0"/>
              </a:rPr>
              <a:t> </a:t>
            </a:r>
            <a:r>
              <a:rPr lang="en-US" dirty="0" smtClean="0">
                <a:solidFill>
                  <a:srgbClr val="000000"/>
                </a:solidFill>
                <a:latin typeface="Lucida Console" pitchFamily="49" charset="0"/>
              </a:rPr>
              <a:t>the</a:t>
            </a:r>
            <a:r>
              <a:rPr lang="en-US" dirty="0" smtClean="0">
                <a:solidFill>
                  <a:srgbClr val="000000"/>
                </a:solidFill>
                <a:latin typeface="AGaramond" pitchFamily="50" charset="0"/>
              </a:rPr>
              <a:t> </a:t>
            </a:r>
            <a:r>
              <a:rPr lang="en-US" dirty="0" smtClean="0">
                <a:solidFill>
                  <a:srgbClr val="000000"/>
                </a:solidFill>
                <a:latin typeface="Lucida Console" pitchFamily="49" charset="0"/>
              </a:rPr>
              <a:t>Web</a:t>
            </a:r>
            <a:r>
              <a:rPr lang="en-US" dirty="0" smtClean="0">
                <a:solidFill>
                  <a:srgbClr val="000000"/>
                </a:solidFill>
                <a:latin typeface="AGaramond" pitchFamily="50" charset="0"/>
              </a:rPr>
              <a:t> </a:t>
            </a:r>
            <a:r>
              <a:rPr lang="en-US" dirty="0" smtClean="0">
                <a:solidFill>
                  <a:srgbClr val="000000"/>
                </a:solidFill>
                <a:latin typeface="Lucida Console" pitchFamily="49" charset="0"/>
              </a:rPr>
              <a:t>server:</a:t>
            </a:r>
          </a:p>
          <a:p>
            <a:pPr lvl="1" eaLnBrk="1" hangingPunct="1">
              <a:defRPr/>
            </a:pPr>
            <a:r>
              <a:rPr lang="en-US" dirty="0" smtClean="0">
                <a:solidFill>
                  <a:srgbClr val="000000"/>
                </a:solidFill>
                <a:latin typeface="Times New Roman" pitchFamily="18" charset="0"/>
              </a:rPr>
              <a:t>Select the text you just typed, then select </a:t>
            </a:r>
            <a:r>
              <a:rPr lang="en-US" dirty="0" smtClean="0">
                <a:solidFill>
                  <a:srgbClr val="000000"/>
                </a:solidFill>
                <a:latin typeface="Arial" pitchFamily="34" charset="0"/>
              </a:rPr>
              <a:t>Heading 1</a:t>
            </a:r>
            <a:r>
              <a:rPr lang="en-US" dirty="0" smtClean="0">
                <a:solidFill>
                  <a:srgbClr val="000000"/>
                </a:solidFill>
                <a:latin typeface="Times New Roman" pitchFamily="18" charset="0"/>
              </a:rPr>
              <a:t> from the </a:t>
            </a:r>
            <a:r>
              <a:rPr lang="en-US" dirty="0" smtClean="0">
                <a:solidFill>
                  <a:srgbClr val="000000"/>
                </a:solidFill>
                <a:latin typeface="Arial" pitchFamily="34" charset="0"/>
              </a:rPr>
              <a:t>Block Format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ComboBox</a:t>
            </a:r>
            <a:r>
              <a:rPr lang="en-US" dirty="0" smtClean="0">
                <a:solidFill>
                  <a:srgbClr val="000000"/>
                </a:solidFill>
                <a:latin typeface="Times New Roman" pitchFamily="18" charset="0"/>
              </a:rPr>
              <a:t> (Fig. 13.13) in the IDE’s </a:t>
            </a:r>
            <a:r>
              <a:rPr lang="en-US" dirty="0" smtClean="0">
                <a:solidFill>
                  <a:srgbClr val="000000"/>
                </a:solidFill>
                <a:latin typeface="Arial" pitchFamily="34" charset="0"/>
                <a:cs typeface="Arial" pitchFamily="34" charset="0"/>
              </a:rPr>
              <a:t>Formatting</a:t>
            </a:r>
            <a:r>
              <a:rPr lang="en-US" dirty="0" smtClean="0">
                <a:solidFill>
                  <a:srgbClr val="000000"/>
                </a:solidFill>
                <a:latin typeface="Times New Roman" pitchFamily="18" charset="0"/>
              </a:rPr>
              <a:t> toolbar. This formats the text as a first-level heading that typically appears in a larger bold font. In more complex pages, headings help you specify the relative importance of parts of the content—like chapters in a book and sections in a chapter.</a:t>
            </a:r>
          </a:p>
        </p:txBody>
      </p:sp>
      <p:sp>
        <p:nvSpPr>
          <p:cNvPr id="634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13.1  Introduction</a:t>
            </a:r>
          </a:p>
        </p:txBody>
      </p:sp>
      <p:sp>
        <p:nvSpPr>
          <p:cNvPr id="15363"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In this chapter, we introduce </a:t>
            </a:r>
            <a:r>
              <a:rPr lang="en-US" altLang="en-US" sz="2500" smtClean="0">
                <a:solidFill>
                  <a:srgbClr val="0000FF"/>
                </a:solidFill>
                <a:latin typeface="Times New Roman" panose="02020603050405020304" pitchFamily="18" charset="0"/>
              </a:rPr>
              <a:t>web-app development</a:t>
            </a:r>
            <a:r>
              <a:rPr lang="en-US" altLang="en-US" sz="2500" smtClean="0">
                <a:solidFill>
                  <a:srgbClr val="000000"/>
                </a:solidFill>
                <a:latin typeface="Times New Roman" panose="02020603050405020304" pitchFamily="18" charset="0"/>
              </a:rPr>
              <a:t> with Microsoft’s </a:t>
            </a:r>
            <a:r>
              <a:rPr lang="en-US" altLang="en-US" sz="2500" smtClean="0">
                <a:solidFill>
                  <a:srgbClr val="0000FF"/>
                </a:solidFill>
                <a:latin typeface="Times New Roman" panose="02020603050405020304" pitchFamily="18" charset="0"/>
              </a:rPr>
              <a:t>ASP.NET </a:t>
            </a:r>
            <a:r>
              <a:rPr lang="en-US" altLang="en-US" sz="2500" smtClean="0">
                <a:solidFill>
                  <a:srgbClr val="000000"/>
                </a:solidFill>
                <a:latin typeface="Times New Roman" panose="02020603050405020304" pitchFamily="18" charset="0"/>
              </a:rPr>
              <a:t>technology.</a:t>
            </a:r>
          </a:p>
          <a:p>
            <a:pPr eaLnBrk="1" hangingPunct="1">
              <a:lnSpc>
                <a:spcPct val="80000"/>
              </a:lnSpc>
            </a:pPr>
            <a:r>
              <a:rPr lang="en-US" altLang="en-US" sz="2500" smtClean="0">
                <a:solidFill>
                  <a:srgbClr val="000000"/>
                </a:solidFill>
                <a:latin typeface="Times New Roman" panose="02020603050405020304" pitchFamily="18" charset="0"/>
              </a:rPr>
              <a:t>Web-based apps create web content for web-browser clients. </a:t>
            </a:r>
          </a:p>
          <a:p>
            <a:pPr eaLnBrk="1" hangingPunct="1">
              <a:lnSpc>
                <a:spcPct val="80000"/>
              </a:lnSpc>
            </a:pPr>
            <a:r>
              <a:rPr lang="en-US" altLang="en-US" sz="2500" smtClean="0">
                <a:solidFill>
                  <a:srgbClr val="000000"/>
                </a:solidFill>
                <a:latin typeface="Times New Roman" panose="02020603050405020304" pitchFamily="18" charset="0"/>
              </a:rPr>
              <a:t>We present several examples that demonstrate web-app development using </a:t>
            </a:r>
            <a:r>
              <a:rPr lang="en-US" altLang="en-US" sz="2500" smtClean="0">
                <a:solidFill>
                  <a:srgbClr val="0000FF"/>
                </a:solidFill>
                <a:latin typeface="Times New Roman" panose="02020603050405020304" pitchFamily="18" charset="0"/>
              </a:rPr>
              <a:t>Web Forms</a:t>
            </a:r>
            <a:r>
              <a:rPr lang="en-US" altLang="en-US" sz="2500" smtClean="0">
                <a:solidFill>
                  <a:srgbClr val="000000"/>
                </a:solidFill>
                <a:latin typeface="Times New Roman" panose="02020603050405020304" pitchFamily="18" charset="0"/>
              </a:rPr>
              <a:t>, </a:t>
            </a:r>
            <a:r>
              <a:rPr lang="en-US" altLang="en-US" sz="2500" smtClean="0">
                <a:solidFill>
                  <a:srgbClr val="0000FF"/>
                </a:solidFill>
                <a:latin typeface="Times New Roman" panose="02020603050405020304" pitchFamily="18" charset="0"/>
              </a:rPr>
              <a:t>web controls</a:t>
            </a:r>
            <a:r>
              <a:rPr lang="en-US" altLang="en-US" sz="2500" smtClean="0">
                <a:solidFill>
                  <a:srgbClr val="000000"/>
                </a:solidFill>
                <a:latin typeface="Times New Roman" panose="02020603050405020304" pitchFamily="18" charset="0"/>
              </a:rPr>
              <a:t> (also called </a:t>
            </a:r>
            <a:r>
              <a:rPr lang="en-US" altLang="en-US" sz="2500" smtClean="0">
                <a:solidFill>
                  <a:srgbClr val="0000FF"/>
                </a:solidFill>
                <a:latin typeface="Times New Roman" panose="02020603050405020304" pitchFamily="18" charset="0"/>
              </a:rPr>
              <a:t>ASP.NET server controls</a:t>
            </a:r>
            <a:r>
              <a:rPr lang="en-US" altLang="en-US" sz="2500" smtClean="0">
                <a:solidFill>
                  <a:srgbClr val="000000"/>
                </a:solidFill>
                <a:latin typeface="Times New Roman" panose="02020603050405020304" pitchFamily="18" charset="0"/>
              </a:rPr>
              <a:t>) and Visual Basic programming.</a:t>
            </a:r>
          </a:p>
          <a:p>
            <a:pPr eaLnBrk="1" hangingPunct="1">
              <a:lnSpc>
                <a:spcPct val="80000"/>
              </a:lnSpc>
            </a:pPr>
            <a:r>
              <a:rPr lang="en-US" altLang="en-US" sz="2500" smtClean="0">
                <a:solidFill>
                  <a:srgbClr val="000000"/>
                </a:solidFill>
                <a:latin typeface="Times New Roman" panose="02020603050405020304" pitchFamily="18" charset="0"/>
              </a:rPr>
              <a:t>Web Form files have the filename extension </a:t>
            </a:r>
            <a:r>
              <a:rPr lang="en-US" altLang="en-US" sz="2500" smtClean="0">
                <a:solidFill>
                  <a:srgbClr val="0000FF"/>
                </a:solidFill>
                <a:latin typeface="Lucida Console" panose="020B0609040504020204" pitchFamily="49" charset="0"/>
              </a:rPr>
              <a:t>.aspx</a:t>
            </a:r>
            <a:r>
              <a:rPr lang="en-US" altLang="en-US" sz="2500" smtClean="0">
                <a:solidFill>
                  <a:srgbClr val="000000"/>
                </a:solidFill>
                <a:latin typeface="Lucida Console" panose="020B0609040504020204" pitchFamily="49" charset="0"/>
              </a:rPr>
              <a:t> </a:t>
            </a:r>
            <a:r>
              <a:rPr lang="en-US" altLang="en-US" sz="2500" smtClean="0">
                <a:solidFill>
                  <a:srgbClr val="000000"/>
                </a:solidFill>
                <a:latin typeface="Times New Roman" panose="02020603050405020304" pitchFamily="18" charset="0"/>
              </a:rPr>
              <a:t>and contain the web page’s GUI.</a:t>
            </a:r>
          </a:p>
          <a:p>
            <a:pPr eaLnBrk="1" hangingPunct="1">
              <a:lnSpc>
                <a:spcPct val="80000"/>
              </a:lnSpc>
            </a:pPr>
            <a:r>
              <a:rPr lang="en-US" altLang="en-US" sz="2500" smtClean="0">
                <a:solidFill>
                  <a:srgbClr val="000000"/>
                </a:solidFill>
                <a:latin typeface="Times New Roman" panose="02020603050405020304" pitchFamily="18" charset="0"/>
              </a:rPr>
              <a:t>You customize Web Forms by adding web controls including labels, textboxes, images, buttons and other GUI components.</a:t>
            </a:r>
          </a:p>
        </p:txBody>
      </p:sp>
      <p:sp>
        <p:nvSpPr>
          <p:cNvPr id="143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vbhtp6_13_ASP.NET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451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Click to the right of the text you just typed and press the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key to start a new paragraph in the page. The Web Form should now appear as in Fig. 13.14. </a:t>
            </a:r>
          </a:p>
          <a:p>
            <a:pPr lvl="1" eaLnBrk="1" hangingPunct="1"/>
            <a:r>
              <a:rPr lang="en-US" altLang="en-US" smtClean="0">
                <a:solidFill>
                  <a:srgbClr val="000000"/>
                </a:solidFill>
                <a:latin typeface="Times New Roman" panose="02020603050405020304" pitchFamily="18" charset="0"/>
              </a:rPr>
              <a:t>Next, drag 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control from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into the new paragraph or double click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control in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to insert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at the current cursor position. </a:t>
            </a:r>
          </a:p>
          <a:p>
            <a:pPr lvl="1" eaLnBrk="1" hangingPunct="1"/>
            <a:r>
              <a:rPr lang="en-US" altLang="en-US" smtClean="0">
                <a:solidFill>
                  <a:srgbClr val="000000"/>
                </a:solidFill>
                <a:latin typeface="Times New Roman" panose="02020603050405020304" pitchFamily="18" charset="0"/>
              </a:rPr>
              <a:t>Using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 set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timeLabel</a:t>
            </a:r>
            <a:r>
              <a:rPr lang="en-US" altLang="en-US" smtClean="0">
                <a:solidFill>
                  <a:srgbClr val="000000"/>
                </a:solidFill>
                <a:latin typeface="Times New Roman" panose="02020603050405020304" pitchFamily="18" charset="0"/>
              </a:rPr>
              <a:t>. This specifies the variable name that will be used to </a:t>
            </a:r>
            <a:r>
              <a:rPr lang="en-US" altLang="en-US" i="1" smtClean="0">
                <a:solidFill>
                  <a:srgbClr val="000000"/>
                </a:solidFill>
                <a:latin typeface="Times New Roman" panose="02020603050405020304" pitchFamily="18" charset="0"/>
              </a:rPr>
              <a:t>programmatically</a:t>
            </a:r>
            <a:r>
              <a:rPr lang="en-US" altLang="en-US" smtClean="0">
                <a:solidFill>
                  <a:srgbClr val="000000"/>
                </a:solidFill>
                <a:latin typeface="Times New Roman" panose="02020603050405020304" pitchFamily="18" charset="0"/>
              </a:rPr>
              <a:t> change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a:t>
            </a:r>
          </a:p>
        </p:txBody>
      </p:sp>
      <p:sp>
        <p:nvSpPr>
          <p:cNvPr id="655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vbhtp6_13_ASP.NET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6563"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Because,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will be set programmatically, delete the current value of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When a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does not contain text, its name is displayed in square brackets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 (Fig. 13.15) as a placeholder for design and layout purposes. This text is not displayed at execution time.</a:t>
            </a:r>
          </a:p>
        </p:txBody>
      </p:sp>
      <p:sp>
        <p:nvSpPr>
          <p:cNvPr id="675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vbhtp6_13_ASP.NET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963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5: Formatting the </a:t>
            </a:r>
            <a:r>
              <a:rPr lang="en-US" b="1" i="1" dirty="0" smtClean="0">
                <a:solidFill>
                  <a:srgbClr val="000000"/>
                </a:solidFill>
                <a:latin typeface="Lucida Console" pitchFamily="49" charset="0"/>
              </a:rPr>
              <a:t>Label</a:t>
            </a:r>
          </a:p>
          <a:p>
            <a:pPr eaLnBrk="1" hangingPunct="1">
              <a:defRPr/>
            </a:pPr>
            <a:r>
              <a:rPr lang="en-US" dirty="0" smtClean="0">
                <a:solidFill>
                  <a:srgbClr val="000000"/>
                </a:solidFill>
                <a:latin typeface="Times New Roman" pitchFamily="18" charset="0"/>
              </a:rPr>
              <a:t>Formatting in a web page is performed with CSS (Cascading Style Sheets).</a:t>
            </a:r>
          </a:p>
          <a:p>
            <a:pPr eaLnBrk="1" hangingPunct="1">
              <a:defRPr/>
            </a:pPr>
            <a:r>
              <a:rPr lang="en-US" dirty="0" smtClean="0">
                <a:solidFill>
                  <a:srgbClr val="000000"/>
                </a:solidFill>
                <a:latin typeface="Times New Roman" pitchFamily="18" charset="0"/>
              </a:rPr>
              <a:t>The details of CSS are beyond the scope of this book.</a:t>
            </a:r>
          </a:p>
          <a:p>
            <a:pPr eaLnBrk="1" hangingPunct="1">
              <a:defRPr/>
            </a:pPr>
            <a:r>
              <a:rPr lang="en-US" dirty="0" smtClean="0">
                <a:solidFill>
                  <a:srgbClr val="000000"/>
                </a:solidFill>
                <a:latin typeface="Times New Roman" pitchFamily="18" charset="0"/>
              </a:rPr>
              <a:t>However, it’s easy to use CSS to format text and elements in a Web Form via the tools built into Visual Studio Express for Web.</a:t>
            </a:r>
          </a:p>
          <a:p>
            <a:pPr eaLnBrk="1" hangingPunct="1">
              <a:defRPr/>
            </a:pPr>
            <a:r>
              <a:rPr lang="en-US" dirty="0" smtClean="0">
                <a:solidFill>
                  <a:srgbClr val="000000"/>
                </a:solidFill>
                <a:latin typeface="Times New Roman" pitchFamily="18" charset="0"/>
              </a:rPr>
              <a:t>In this example, we’d like to change the </a:t>
            </a:r>
            <a:r>
              <a:rPr lang="en-US" dirty="0" smtClean="0">
                <a:solidFill>
                  <a:srgbClr val="000000"/>
                </a:solidFill>
                <a:latin typeface="Lucida Console" pitchFamily="49" charset="0"/>
              </a:rPr>
              <a:t>Label</a:t>
            </a:r>
            <a:r>
              <a:rPr lang="en-US" dirty="0" smtClean="0">
                <a:solidFill>
                  <a:srgbClr val="000000"/>
                </a:solidFill>
                <a:latin typeface="Times New Roman" pitchFamily="18" charset="0"/>
              </a:rPr>
              <a:t>’s </a:t>
            </a:r>
            <a:r>
              <a:rPr lang="en-US" i="1" dirty="0" smtClean="0">
                <a:solidFill>
                  <a:srgbClr val="000000"/>
                </a:solidFill>
                <a:latin typeface="Times New Roman" pitchFamily="18" charset="0"/>
              </a:rPr>
              <a:t>background</a:t>
            </a:r>
            <a:r>
              <a:rPr lang="en-US" dirty="0" smtClean="0">
                <a:solidFill>
                  <a:srgbClr val="000000"/>
                </a:solidFill>
                <a:latin typeface="Times New Roman" pitchFamily="18" charset="0"/>
              </a:rPr>
              <a:t> color to black, its </a:t>
            </a:r>
            <a:r>
              <a:rPr lang="en-US" i="1" dirty="0" smtClean="0">
                <a:solidFill>
                  <a:srgbClr val="000000"/>
                </a:solidFill>
                <a:latin typeface="Times New Roman" pitchFamily="18" charset="0"/>
              </a:rPr>
              <a:t>foreground</a:t>
            </a:r>
            <a:r>
              <a:rPr lang="en-US" dirty="0" smtClean="0">
                <a:solidFill>
                  <a:srgbClr val="000000"/>
                </a:solidFill>
                <a:latin typeface="Times New Roman" pitchFamily="18" charset="0"/>
              </a:rPr>
              <a:t> color to yellow and make its </a:t>
            </a:r>
            <a:r>
              <a:rPr lang="en-US" i="1" dirty="0" smtClean="0">
                <a:solidFill>
                  <a:srgbClr val="000000"/>
                </a:solidFill>
                <a:latin typeface="Times New Roman" pitchFamily="18" charset="0"/>
              </a:rPr>
              <a:t>text size </a:t>
            </a:r>
            <a:r>
              <a:rPr lang="en-US" dirty="0" smtClean="0">
                <a:solidFill>
                  <a:srgbClr val="000000"/>
                </a:solidFill>
                <a:latin typeface="Times New Roman" pitchFamily="18" charset="0"/>
              </a:rPr>
              <a:t>larger.</a:t>
            </a:r>
          </a:p>
        </p:txBody>
      </p:sp>
      <p:sp>
        <p:nvSpPr>
          <p:cNvPr id="696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6963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To format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perform the following steps:</a:t>
            </a:r>
          </a:p>
          <a:p>
            <a:pPr lvl="1" eaLnBrk="1" hangingPunct="1"/>
            <a:r>
              <a:rPr lang="en-US" altLang="en-US" smtClean="0">
                <a:solidFill>
                  <a:srgbClr val="000000"/>
                </a:solidFill>
                <a:latin typeface="Times New Roman" panose="02020603050405020304" pitchFamily="18" charset="0"/>
              </a:rPr>
              <a:t>Click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 to ensure that it’s selected.</a:t>
            </a:r>
          </a:p>
          <a:p>
            <a:pPr lvl="1" eaLnBrk="1" hangingPunct="1"/>
            <a:r>
              <a:rPr lang="en-US" altLang="en-US" smtClean="0">
                <a:solidFill>
                  <a:srgbClr val="000000"/>
                </a:solidFill>
                <a:latin typeface="Times New Roman" panose="02020603050405020304" pitchFamily="18" charset="0"/>
              </a:rPr>
              <a:t>Select </a:t>
            </a:r>
            <a:r>
              <a:rPr lang="en-US" altLang="en-US" smtClean="0">
                <a:solidFill>
                  <a:srgbClr val="000000"/>
                </a:solidFill>
                <a:latin typeface="Arial" panose="020B0604020202020204" pitchFamily="34" charset="0"/>
              </a:rPr>
              <a:t>VIEW &gt; CSS Properties</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rPr>
              <a:t>CSS Properties</a:t>
            </a:r>
            <a:r>
              <a:rPr lang="en-US" altLang="en-US" smtClean="0">
                <a:solidFill>
                  <a:srgbClr val="000000"/>
                </a:solidFill>
                <a:latin typeface="Times New Roman" panose="02020603050405020304" pitchFamily="18" charset="0"/>
              </a:rPr>
              <a:t> window at the left side of the IDE (Fig. 13.16). </a:t>
            </a:r>
          </a:p>
          <a:p>
            <a:pPr lvl="1" eaLnBrk="1" hangingPunct="1"/>
            <a:r>
              <a:rPr lang="en-US" altLang="en-US" smtClean="0">
                <a:solidFill>
                  <a:srgbClr val="000000"/>
                </a:solidFill>
                <a:latin typeface="Times New Roman" panose="02020603050405020304" pitchFamily="18" charset="0"/>
              </a:rPr>
              <a:t>Right click below </a:t>
            </a:r>
            <a:r>
              <a:rPr lang="en-US" altLang="en-US" smtClean="0">
                <a:solidFill>
                  <a:srgbClr val="000000"/>
                </a:solidFill>
                <a:latin typeface="Arial" panose="020B0604020202020204" pitchFamily="34" charset="0"/>
              </a:rPr>
              <a:t>Applied Rules</a:t>
            </a:r>
            <a:r>
              <a:rPr lang="en-US" altLang="en-US" smtClean="0">
                <a:solidFill>
                  <a:srgbClr val="000000"/>
                </a:solidFill>
                <a:latin typeface="Times New Roman" panose="02020603050405020304" pitchFamily="18" charset="0"/>
              </a:rPr>
              <a:t> and select </a:t>
            </a:r>
            <a:r>
              <a:rPr lang="en-US" altLang="en-US" smtClean="0">
                <a:solidFill>
                  <a:srgbClr val="000000"/>
                </a:solidFill>
                <a:latin typeface="Arial" panose="020B0604020202020204" pitchFamily="34" charset="0"/>
              </a:rPr>
              <a:t>New Style…</a:t>
            </a:r>
            <a:r>
              <a:rPr lang="en-US" altLang="en-US" smtClean="0">
                <a:solidFill>
                  <a:srgbClr val="000000"/>
                </a:solidFill>
                <a:latin typeface="Times New Roman" panose="02020603050405020304" pitchFamily="18" charset="0"/>
              </a:rPr>
              <a:t> to display the </a:t>
            </a:r>
            <a:r>
              <a:rPr lang="en-US" altLang="en-US" smtClean="0">
                <a:solidFill>
                  <a:srgbClr val="000000"/>
                </a:solidFill>
                <a:latin typeface="Arial" panose="020B0604020202020204" pitchFamily="34" charset="0"/>
              </a:rPr>
              <a:t>New Style</a:t>
            </a:r>
            <a:r>
              <a:rPr lang="en-US" altLang="en-US" smtClean="0">
                <a:solidFill>
                  <a:srgbClr val="000000"/>
                </a:solidFill>
                <a:latin typeface="Times New Roman" panose="02020603050405020304" pitchFamily="18" charset="0"/>
              </a:rPr>
              <a:t> dialog (Fig. 13.17).</a:t>
            </a:r>
          </a:p>
        </p:txBody>
      </p:sp>
      <p:sp>
        <p:nvSpPr>
          <p:cNvPr id="706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7065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Type the new style’s name in the </a:t>
            </a:r>
            <a:r>
              <a:rPr lang="en-US" altLang="en-US" smtClean="0">
                <a:solidFill>
                  <a:srgbClr val="000000"/>
                </a:solidFill>
                <a:latin typeface="Arial" panose="020B0604020202020204" pitchFamily="34" charset="0"/>
              </a:rPr>
              <a:t>Selector: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ComboBox</a:t>
            </a:r>
            <a:r>
              <a:rPr lang="en-US" altLang="en-US" smtClean="0">
                <a:solidFill>
                  <a:srgbClr val="000000"/>
                </a:solidFill>
                <a:latin typeface="Times New Roman" panose="02020603050405020304" pitchFamily="18" charset="0"/>
              </a:rPr>
              <a:t>—we chose </a:t>
            </a:r>
            <a:r>
              <a:rPr lang="en-US" altLang="en-US" smtClean="0">
                <a:solidFill>
                  <a:srgbClr val="000000"/>
                </a:solidFill>
                <a:latin typeface="Lucida Console" panose="020B0609040504020204" pitchFamily="49" charset="0"/>
              </a:rPr>
              <a:t>.timeStyle</a:t>
            </a:r>
            <a:r>
              <a:rPr lang="en-US" altLang="en-US" smtClean="0">
                <a:solidFill>
                  <a:srgbClr val="000000"/>
                </a:solidFill>
                <a:latin typeface="Times New Roman" panose="02020603050405020304" pitchFamily="18" charset="0"/>
              </a:rPr>
              <a:t> since this will be the style used to format the time that’s displayed in the page. Styles that apply to specific elements must be named with a dot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preceding the name. Such a style is called a </a:t>
            </a:r>
            <a:r>
              <a:rPr lang="en-US" altLang="en-US" smtClean="0">
                <a:solidFill>
                  <a:srgbClr val="0000FF"/>
                </a:solidFill>
                <a:latin typeface="Times New Roman" panose="02020603050405020304" pitchFamily="18" charset="0"/>
              </a:rPr>
              <a:t>CSS class</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Each item you can set in the </a:t>
            </a:r>
            <a:r>
              <a:rPr lang="en-US" altLang="en-US" smtClean="0">
                <a:solidFill>
                  <a:srgbClr val="000000"/>
                </a:solidFill>
                <a:latin typeface="Arial" panose="020B0604020202020204" pitchFamily="34" charset="0"/>
              </a:rPr>
              <a:t>New Style</a:t>
            </a:r>
            <a:r>
              <a:rPr lang="en-US" altLang="en-US" smtClean="0">
                <a:solidFill>
                  <a:srgbClr val="000000"/>
                </a:solidFill>
                <a:latin typeface="Times New Roman" panose="02020603050405020304" pitchFamily="18" charset="0"/>
              </a:rPr>
              <a:t> dialog is known as a </a:t>
            </a:r>
            <a:r>
              <a:rPr lang="en-US" altLang="en-US" i="1" smtClean="0">
                <a:solidFill>
                  <a:srgbClr val="000000"/>
                </a:solidFill>
                <a:latin typeface="Times New Roman" panose="02020603050405020304" pitchFamily="18" charset="0"/>
              </a:rPr>
              <a:t>CSS attribute</a:t>
            </a:r>
            <a:r>
              <a:rPr lang="en-US" altLang="en-US" smtClean="0">
                <a:solidFill>
                  <a:srgbClr val="000000"/>
                </a:solidFill>
                <a:latin typeface="Times New Roman" panose="02020603050405020304" pitchFamily="18" charset="0"/>
              </a:rPr>
              <a:t>. To change </a:t>
            </a:r>
            <a:r>
              <a:rPr lang="en-US" altLang="en-US" smtClean="0">
                <a:solidFill>
                  <a:srgbClr val="000000"/>
                </a:solidFill>
                <a:latin typeface="Lucida Console" panose="020B0609040504020204" pitchFamily="49" charset="0"/>
              </a:rPr>
              <a:t>timeLabel</a:t>
            </a:r>
            <a:r>
              <a:rPr lang="en-US" altLang="en-US" smtClean="0">
                <a:solidFill>
                  <a:srgbClr val="000000"/>
                </a:solidFill>
                <a:latin typeface="Times New Roman" panose="02020603050405020304" pitchFamily="18" charset="0"/>
              </a:rPr>
              <a:t>’s </a:t>
            </a:r>
            <a:r>
              <a:rPr lang="en-US" altLang="en-US" i="1" smtClean="0">
                <a:solidFill>
                  <a:srgbClr val="000000"/>
                </a:solidFill>
                <a:latin typeface="Times New Roman" panose="02020603050405020304" pitchFamily="18" charset="0"/>
              </a:rPr>
              <a:t>foreground color</a:t>
            </a:r>
            <a:r>
              <a:rPr lang="en-US" altLang="en-US" smtClean="0">
                <a:solidFill>
                  <a:srgbClr val="000000"/>
                </a:solidFill>
                <a:latin typeface="Times New Roman" panose="02020603050405020304" pitchFamily="18" charset="0"/>
              </a:rPr>
              <a:t>, select the </a:t>
            </a:r>
            <a:r>
              <a:rPr lang="en-US" altLang="en-US" smtClean="0">
                <a:solidFill>
                  <a:srgbClr val="000000"/>
                </a:solidFill>
                <a:latin typeface="Arial" panose="020B0604020202020204" pitchFamily="34" charset="0"/>
              </a:rPr>
              <a:t>Font</a:t>
            </a:r>
            <a:r>
              <a:rPr lang="en-US" altLang="en-US" smtClean="0">
                <a:solidFill>
                  <a:srgbClr val="000000"/>
                </a:solidFill>
                <a:latin typeface="Times New Roman" panose="02020603050405020304" pitchFamily="18" charset="0"/>
              </a:rPr>
              <a:t> category from the </a:t>
            </a:r>
            <a:r>
              <a:rPr lang="en-US" altLang="en-US" smtClean="0">
                <a:solidFill>
                  <a:srgbClr val="000000"/>
                </a:solidFill>
                <a:latin typeface="Arial" panose="020B0604020202020204" pitchFamily="34" charset="0"/>
              </a:rPr>
              <a:t>Category</a:t>
            </a:r>
            <a:r>
              <a:rPr lang="en-US" altLang="en-US" smtClean="0">
                <a:solidFill>
                  <a:srgbClr val="000000"/>
                </a:solidFill>
                <a:latin typeface="Times New Roman" panose="02020603050405020304" pitchFamily="18" charset="0"/>
              </a:rPr>
              <a:t> list, then select the yellow color swatch for the </a:t>
            </a:r>
            <a:r>
              <a:rPr lang="en-US" altLang="en-US" smtClean="0">
                <a:solidFill>
                  <a:srgbClr val="000000"/>
                </a:solidFill>
                <a:latin typeface="Arial" panose="020B0604020202020204" pitchFamily="34" charset="0"/>
              </a:rPr>
              <a:t>color</a:t>
            </a:r>
            <a:r>
              <a:rPr lang="en-US" altLang="en-US" smtClean="0">
                <a:solidFill>
                  <a:srgbClr val="000000"/>
                </a:solidFill>
                <a:latin typeface="Times New Roman" panose="02020603050405020304" pitchFamily="18" charset="0"/>
              </a:rPr>
              <a:t> attribute. </a:t>
            </a:r>
          </a:p>
          <a:p>
            <a:pPr lvl="1" eaLnBrk="1" hangingPunct="1"/>
            <a:r>
              <a:rPr lang="en-US" altLang="en-US" smtClean="0">
                <a:solidFill>
                  <a:srgbClr val="000000"/>
                </a:solidFill>
                <a:latin typeface="Times New Roman" panose="02020603050405020304" pitchFamily="18" charset="0"/>
              </a:rPr>
              <a:t>Next, change the </a:t>
            </a:r>
            <a:r>
              <a:rPr lang="en-US" altLang="en-US" smtClean="0">
                <a:solidFill>
                  <a:srgbClr val="000000"/>
                </a:solidFill>
                <a:latin typeface="Arial" panose="020B0604020202020204" pitchFamily="34" charset="0"/>
              </a:rPr>
              <a:t>font-size</a:t>
            </a:r>
            <a:r>
              <a:rPr lang="en-US" altLang="en-US" smtClean="0">
                <a:solidFill>
                  <a:srgbClr val="000000"/>
                </a:solidFill>
                <a:latin typeface="Times New Roman" panose="02020603050405020304" pitchFamily="18" charset="0"/>
              </a:rPr>
              <a:t> attribute to </a:t>
            </a:r>
            <a:r>
              <a:rPr lang="en-US" altLang="en-US" smtClean="0">
                <a:solidFill>
                  <a:srgbClr val="000000"/>
                </a:solidFill>
                <a:latin typeface="Lucida Console" panose="020B0609040504020204" pitchFamily="49" charset="0"/>
              </a:rPr>
              <a:t>xx-large</a:t>
            </a:r>
            <a:r>
              <a:rPr lang="en-US" altLang="en-US" smtClean="0">
                <a:solidFill>
                  <a:srgbClr val="000000"/>
                </a:solidFill>
                <a:latin typeface="Times New Roman" panose="02020603050405020304" pitchFamily="18" charset="0"/>
              </a:rPr>
              <a:t>.</a:t>
            </a:r>
          </a:p>
        </p:txBody>
      </p:sp>
      <p:sp>
        <p:nvSpPr>
          <p:cNvPr id="716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vbhtp6_13_ASP.NET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vbhtp6_13_ASP.NET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13.1  Introduction</a:t>
            </a:r>
          </a:p>
        </p:txBody>
      </p:sp>
      <p:sp>
        <p:nvSpPr>
          <p:cNvPr id="1638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The Web Form file represents the web page that's sent to the client browser.</a:t>
            </a:r>
          </a:p>
          <a:p>
            <a:pPr eaLnBrk="1" hangingPunct="1">
              <a:lnSpc>
                <a:spcPct val="90000"/>
              </a:lnSpc>
            </a:pPr>
            <a:r>
              <a:rPr lang="en-US" altLang="en-US" smtClean="0">
                <a:solidFill>
                  <a:srgbClr val="000000"/>
                </a:solidFill>
                <a:latin typeface="Times New Roman" panose="02020603050405020304" pitchFamily="18" charset="0"/>
              </a:rPr>
              <a:t>We often refer to Web Form files as </a:t>
            </a:r>
            <a:r>
              <a:rPr lang="en-US" altLang="en-US" smtClean="0">
                <a:solidFill>
                  <a:srgbClr val="0000FF"/>
                </a:solidFill>
                <a:latin typeface="Times New Roman" panose="02020603050405020304" pitchFamily="18" charset="0"/>
              </a:rPr>
              <a:t>ASPX files</a:t>
            </a:r>
            <a:r>
              <a:rPr lang="en-US" altLang="en-US" smtClean="0">
                <a:solidFill>
                  <a:srgbClr val="000000"/>
                </a:solidFill>
                <a:latin typeface="Times New Roman" panose="02020603050405020304" pitchFamily="18" charset="0"/>
              </a:rPr>
              <a:t>.</a:t>
            </a:r>
          </a:p>
          <a:p>
            <a:pPr eaLnBrk="1" hangingPunct="1">
              <a:lnSpc>
                <a:spcPct val="90000"/>
              </a:lnSpc>
            </a:pPr>
            <a:r>
              <a:rPr lang="en-US" altLang="en-US" smtClean="0">
                <a:solidFill>
                  <a:srgbClr val="000000"/>
                </a:solidFill>
                <a:latin typeface="Times New Roman" panose="02020603050405020304" pitchFamily="18" charset="0"/>
              </a:rPr>
              <a:t>An ASPX file created in Visual Studio has a corresponding class written in a .NET language—we use Visual Basic in this book.</a:t>
            </a:r>
          </a:p>
          <a:p>
            <a:pPr eaLnBrk="1" hangingPunct="1">
              <a:lnSpc>
                <a:spcPct val="90000"/>
              </a:lnSpc>
            </a:pPr>
            <a:r>
              <a:rPr lang="en-US" altLang="en-US" smtClean="0">
                <a:solidFill>
                  <a:srgbClr val="000000"/>
                </a:solidFill>
                <a:latin typeface="Times New Roman" panose="02020603050405020304" pitchFamily="18" charset="0"/>
              </a:rPr>
              <a:t>This class contains event handlers, initialization code, utility methods and other supporting code.</a:t>
            </a:r>
          </a:p>
          <a:p>
            <a:pPr eaLnBrk="1" hangingPunct="1">
              <a:lnSpc>
                <a:spcPct val="90000"/>
              </a:lnSpc>
            </a:pPr>
            <a:r>
              <a:rPr lang="en-US" altLang="en-US" smtClean="0">
                <a:solidFill>
                  <a:srgbClr val="000000"/>
                </a:solidFill>
                <a:latin typeface="Times New Roman" panose="02020603050405020304" pitchFamily="18" charset="0"/>
              </a:rPr>
              <a:t>The file that contains this class is called the </a:t>
            </a:r>
            <a:r>
              <a:rPr lang="en-US" altLang="en-US" smtClean="0">
                <a:solidFill>
                  <a:srgbClr val="0000FF"/>
                </a:solidFill>
                <a:latin typeface="Times New Roman" panose="02020603050405020304" pitchFamily="18" charset="0"/>
              </a:rPr>
              <a:t>code-behind file</a:t>
            </a:r>
            <a:r>
              <a:rPr lang="en-US" altLang="en-US" smtClean="0">
                <a:solidFill>
                  <a:srgbClr val="000000"/>
                </a:solidFill>
                <a:latin typeface="Times New Roman" panose="02020603050405020304" pitchFamily="18" charset="0"/>
              </a:rPr>
              <a:t> and provides the ASPX file’s programmatic implementation.</a:t>
            </a:r>
          </a:p>
        </p:txBody>
      </p:sp>
      <p:sp>
        <p:nvSpPr>
          <p:cNvPr id="153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73731"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To change </a:t>
            </a:r>
            <a:r>
              <a:rPr lang="en-US" altLang="en-US" smtClean="0">
                <a:solidFill>
                  <a:srgbClr val="000000"/>
                </a:solidFill>
                <a:latin typeface="Lucida Console" panose="020B0609040504020204" pitchFamily="49" charset="0"/>
              </a:rPr>
              <a:t>timeLabel</a:t>
            </a:r>
            <a:r>
              <a:rPr lang="en-US" altLang="en-US" smtClean="0">
                <a:solidFill>
                  <a:srgbClr val="000000"/>
                </a:solidFill>
                <a:latin typeface="Times New Roman" panose="02020603050405020304" pitchFamily="18" charset="0"/>
              </a:rPr>
              <a:t>’s </a:t>
            </a:r>
            <a:r>
              <a:rPr lang="en-US" altLang="en-US" i="1" smtClean="0">
                <a:solidFill>
                  <a:srgbClr val="000000"/>
                </a:solidFill>
                <a:latin typeface="Times New Roman" panose="02020603050405020304" pitchFamily="18" charset="0"/>
              </a:rPr>
              <a:t>background color</a:t>
            </a:r>
            <a:r>
              <a:rPr lang="en-US" altLang="en-US" smtClean="0">
                <a:solidFill>
                  <a:srgbClr val="000000"/>
                </a:solidFill>
                <a:latin typeface="Times New Roman" panose="02020603050405020304" pitchFamily="18" charset="0"/>
              </a:rPr>
              <a:t>, select the </a:t>
            </a:r>
            <a:r>
              <a:rPr lang="en-US" altLang="en-US" smtClean="0">
                <a:solidFill>
                  <a:srgbClr val="000000"/>
                </a:solidFill>
                <a:latin typeface="Arial" panose="020B0604020202020204" pitchFamily="34" charset="0"/>
              </a:rPr>
              <a:t>Background</a:t>
            </a:r>
            <a:r>
              <a:rPr lang="en-US" altLang="en-US" smtClean="0">
                <a:solidFill>
                  <a:srgbClr val="000000"/>
                </a:solidFill>
                <a:latin typeface="Times New Roman" panose="02020603050405020304" pitchFamily="18" charset="0"/>
              </a:rPr>
              <a:t> category, then select the black color swatch for the </a:t>
            </a:r>
            <a:r>
              <a:rPr lang="en-US" altLang="en-US" smtClean="0">
                <a:solidFill>
                  <a:srgbClr val="000000"/>
                </a:solidFill>
                <a:latin typeface="Arial" panose="020B0604020202020204" pitchFamily="34" charset="0"/>
              </a:rPr>
              <a:t>background-color</a:t>
            </a:r>
            <a:r>
              <a:rPr lang="en-US" altLang="en-US" smtClean="0">
                <a:solidFill>
                  <a:srgbClr val="000000"/>
                </a:solidFill>
                <a:latin typeface="Times New Roman" panose="02020603050405020304" pitchFamily="18" charset="0"/>
              </a:rPr>
              <a:t> attribute.</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Arial" panose="020B0604020202020204" pitchFamily="34" charset="0"/>
              </a:rPr>
              <a:t>New Style</a:t>
            </a:r>
            <a:r>
              <a:rPr lang="en-US" altLang="en-US" smtClean="0">
                <a:solidFill>
                  <a:srgbClr val="000000"/>
                </a:solidFill>
                <a:latin typeface="Times New Roman" panose="02020603050405020304" pitchFamily="18" charset="0"/>
              </a:rPr>
              <a:t> dialog should now appear as shown in (Fig. 13.18).</a:t>
            </a:r>
          </a:p>
          <a:p>
            <a:pPr eaLnBrk="1" hangingPunct="1"/>
            <a:r>
              <a:rPr lang="en-US" altLang="en-US" smtClean="0">
                <a:solidFill>
                  <a:srgbClr val="000000"/>
                </a:solidFill>
                <a:latin typeface="Times New Roman" panose="02020603050405020304" pitchFamily="18" charset="0"/>
              </a:rPr>
              <a:t>Click the </a:t>
            </a:r>
            <a:r>
              <a:rPr lang="en-US" altLang="en-US" smtClean="0">
                <a:solidFill>
                  <a:srgbClr val="000000"/>
                </a:solidFill>
                <a:latin typeface="Arial" panose="020B0604020202020204" pitchFamily="34" charset="0"/>
              </a:rPr>
              <a:t>OK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to apply the style to the </a:t>
            </a:r>
            <a:r>
              <a:rPr lang="en-US" altLang="en-US" smtClean="0">
                <a:solidFill>
                  <a:srgbClr val="000000"/>
                </a:solidFill>
                <a:latin typeface="Lucida Console" panose="020B0609040504020204" pitchFamily="49" charset="0"/>
              </a:rPr>
              <a:t>timeLabel</a:t>
            </a:r>
            <a:r>
              <a:rPr lang="en-US" altLang="en-US" smtClean="0">
                <a:solidFill>
                  <a:srgbClr val="000000"/>
                </a:solidFill>
                <a:latin typeface="Times New Roman" panose="02020603050405020304" pitchFamily="18" charset="0"/>
              </a:rPr>
              <a:t> so that it appears as shown in Fig. 13.19.</a:t>
            </a:r>
          </a:p>
          <a:p>
            <a:pPr eaLnBrk="1" hangingPunct="1"/>
            <a:r>
              <a:rPr lang="en-US" altLang="en-US" smtClean="0">
                <a:solidFill>
                  <a:srgbClr val="000000"/>
                </a:solidFill>
                <a:latin typeface="Times New Roman" panose="02020603050405020304" pitchFamily="18" charset="0"/>
              </a:rPr>
              <a:t>Also, notice that the </a:t>
            </a:r>
            <a:r>
              <a:rPr lang="en-US" altLang="en-US" smtClean="0">
                <a:solidFill>
                  <a:srgbClr val="000000"/>
                </a:solidFill>
                <a:latin typeface="Lucida Console" panose="020B0609040504020204" pitchFamily="49" charset="0"/>
              </a:rPr>
              <a:t>Label</a:t>
            </a:r>
            <a:r>
              <a:rPr lang="en-US" altLang="en-US" smtClean="0">
                <a:solidFill>
                  <a:srgbClr val="000000"/>
                </a:solidFill>
                <a:latin typeface="Times New Roman" panose="02020603050405020304" pitchFamily="18" charset="0"/>
              </a:rPr>
              <a:t>’s </a:t>
            </a:r>
            <a:r>
              <a:rPr lang="en-US" altLang="en-US" i="1" smtClean="0">
                <a:solidFill>
                  <a:srgbClr val="000000"/>
                </a:solidFill>
                <a:latin typeface="Lucida Console" panose="020B0609040504020204" pitchFamily="49" charset="0"/>
              </a:rPr>
              <a:t>CssClass</a:t>
            </a:r>
            <a:r>
              <a:rPr lang="en-US" altLang="en-US" i="1" smtClean="0">
                <a:solidFill>
                  <a:srgbClr val="000000"/>
                </a:solidFill>
                <a:latin typeface="Times New Roman" panose="02020603050405020304" pitchFamily="18" charset="0"/>
              </a:rPr>
              <a:t> property </a:t>
            </a:r>
            <a:r>
              <a:rPr lang="en-US" altLang="en-US" smtClean="0">
                <a:solidFill>
                  <a:srgbClr val="000000"/>
                </a:solidFill>
                <a:latin typeface="Times New Roman" panose="02020603050405020304" pitchFamily="18" charset="0"/>
              </a:rPr>
              <a:t>is now set to </a:t>
            </a:r>
            <a:r>
              <a:rPr lang="en-US" altLang="en-US" smtClean="0">
                <a:solidFill>
                  <a:srgbClr val="000000"/>
                </a:solidFill>
                <a:latin typeface="Lucida Console" panose="020B0609040504020204" pitchFamily="49" charset="0"/>
              </a:rPr>
              <a:t>timeStyle</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a:t>
            </a:r>
          </a:p>
        </p:txBody>
      </p:sp>
      <p:sp>
        <p:nvSpPr>
          <p:cNvPr id="747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vbhtp6_13_ASP.NET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vbhtp6_13_ASP.NET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Times New Roman" pitchFamily="18" charset="0"/>
              </a:rPr>
              <a:t>Step 6: Adding Page Logic</a:t>
            </a:r>
          </a:p>
          <a:p>
            <a:pPr eaLnBrk="1" hangingPunct="1">
              <a:lnSpc>
                <a:spcPct val="90000"/>
              </a:lnSpc>
              <a:defRPr/>
            </a:pPr>
            <a:r>
              <a:rPr lang="en-US" dirty="0" smtClean="0">
                <a:solidFill>
                  <a:srgbClr val="000000"/>
                </a:solidFill>
                <a:latin typeface="Times New Roman" pitchFamily="18" charset="0"/>
              </a:rPr>
              <a:t>Now you’ll write code in the code-behind file to obtain the server’s time and display it on the </a:t>
            </a:r>
            <a:r>
              <a:rPr lang="en-US" dirty="0" smtClean="0">
                <a:solidFill>
                  <a:srgbClr val="000000"/>
                </a:solidFill>
                <a:latin typeface="Lucida Console" pitchFamily="49" charset="0"/>
              </a:rPr>
              <a:t>Label</a:t>
            </a:r>
            <a:r>
              <a:rPr lang="en-US" dirty="0" smtClean="0">
                <a:solidFill>
                  <a:srgbClr val="000000"/>
                </a:solidFill>
                <a:latin typeface="Times New Roman" pitchFamily="18" charset="0"/>
              </a:rPr>
              <a:t>.</a:t>
            </a:r>
          </a:p>
          <a:p>
            <a:pPr eaLnBrk="1" hangingPunct="1">
              <a:lnSpc>
                <a:spcPct val="90000"/>
              </a:lnSpc>
              <a:defRPr/>
            </a:pPr>
            <a:r>
              <a:rPr lang="en-US" dirty="0" smtClean="0">
                <a:solidFill>
                  <a:srgbClr val="000000"/>
                </a:solidFill>
                <a:latin typeface="Times New Roman" pitchFamily="18" charset="0"/>
              </a:rPr>
              <a:t>Open </a:t>
            </a:r>
            <a:r>
              <a:rPr lang="en-US" dirty="0" smtClean="0">
                <a:solidFill>
                  <a:srgbClr val="000000"/>
                </a:solidFill>
                <a:latin typeface="Lucida Console" pitchFamily="49" charset="0"/>
              </a:rPr>
              <a:t>WebTime.aspx.vb</a:t>
            </a:r>
            <a:r>
              <a:rPr lang="en-US" dirty="0" smtClean="0">
                <a:solidFill>
                  <a:srgbClr val="000000"/>
                </a:solidFill>
                <a:latin typeface="Times New Roman" pitchFamily="18" charset="0"/>
              </a:rPr>
              <a:t> by double clicking it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a:t>
            </a:r>
          </a:p>
          <a:p>
            <a:pPr eaLnBrk="1" hangingPunct="1">
              <a:lnSpc>
                <a:spcPct val="90000"/>
              </a:lnSpc>
              <a:defRPr/>
            </a:pPr>
            <a:r>
              <a:rPr lang="en-US" dirty="0" smtClean="0">
                <a:solidFill>
                  <a:srgbClr val="000000"/>
                </a:solidFill>
                <a:latin typeface="Times New Roman" pitchFamily="18" charset="0"/>
              </a:rPr>
              <a:t>In this example, you’ll add an event handler to the code-behind file to handle the Web Form’s </a:t>
            </a:r>
            <a:r>
              <a:rPr lang="en-US" dirty="0" smtClean="0">
                <a:solidFill>
                  <a:srgbClr val="0000FF"/>
                </a:solidFill>
                <a:latin typeface="Lucida Console" pitchFamily="49" charset="0"/>
              </a:rPr>
              <a:t>Init</a:t>
            </a:r>
            <a:r>
              <a:rPr lang="en-US" dirty="0" smtClean="0">
                <a:solidFill>
                  <a:srgbClr val="0000FF"/>
                </a:solidFill>
                <a:latin typeface="Times New Roman" pitchFamily="18" charset="0"/>
              </a:rPr>
              <a:t> event</a:t>
            </a:r>
            <a:r>
              <a:rPr lang="en-US" dirty="0" smtClean="0">
                <a:solidFill>
                  <a:srgbClr val="000000"/>
                </a:solidFill>
                <a:latin typeface="Times New Roman" pitchFamily="18" charset="0"/>
              </a:rPr>
              <a:t>, which occurs when the page is requested by a web browser.</a:t>
            </a:r>
          </a:p>
          <a:p>
            <a:pPr eaLnBrk="1" hangingPunct="1">
              <a:lnSpc>
                <a:spcPct val="90000"/>
              </a:lnSpc>
              <a:defRPr/>
            </a:pPr>
            <a:r>
              <a:rPr lang="en-US" dirty="0" smtClean="0">
                <a:solidFill>
                  <a:srgbClr val="000000"/>
                </a:solidFill>
                <a:latin typeface="Times New Roman" pitchFamily="18" charset="0"/>
              </a:rPr>
              <a:t>The event handler for this event—named </a:t>
            </a:r>
            <a:r>
              <a:rPr lang="en-US" dirty="0" smtClean="0">
                <a:solidFill>
                  <a:srgbClr val="0000FF"/>
                </a:solidFill>
                <a:latin typeface="Lucida Console" pitchFamily="49" charset="0"/>
              </a:rPr>
              <a:t>Page_Init</a:t>
            </a:r>
            <a:r>
              <a:rPr lang="en-US" dirty="0" smtClean="0">
                <a:solidFill>
                  <a:srgbClr val="000000"/>
                </a:solidFill>
                <a:latin typeface="Times New Roman" pitchFamily="18" charset="0"/>
              </a:rPr>
              <a:t>—initializes the page.</a:t>
            </a:r>
          </a:p>
          <a:p>
            <a:pPr eaLnBrk="1" hangingPunct="1">
              <a:lnSpc>
                <a:spcPct val="90000"/>
              </a:lnSpc>
              <a:defRPr/>
            </a:pPr>
            <a:r>
              <a:rPr lang="en-US" dirty="0" smtClean="0">
                <a:solidFill>
                  <a:srgbClr val="000000"/>
                </a:solidFill>
                <a:latin typeface="Times New Roman" pitchFamily="18" charset="0"/>
              </a:rPr>
              <a:t>The only initialization required for this example is to set the </a:t>
            </a:r>
            <a:r>
              <a:rPr lang="en-US" dirty="0" smtClean="0">
                <a:solidFill>
                  <a:srgbClr val="000000"/>
                </a:solidFill>
                <a:latin typeface="Lucida Console" pitchFamily="49" charset="0"/>
              </a:rPr>
              <a:t>timeLabel</a:t>
            </a:r>
            <a:r>
              <a:rPr lang="en-US" dirty="0" smtClean="0">
                <a:solidFill>
                  <a:srgbClr val="000000"/>
                </a:solidFill>
                <a:latin typeface="Times New Roman" pitchFamily="18" charset="0"/>
              </a:rPr>
              <a:t>’s </a:t>
            </a:r>
            <a:r>
              <a:rPr lang="en-US" dirty="0" smtClean="0">
                <a:solidFill>
                  <a:srgbClr val="000000"/>
                </a:solidFill>
                <a:latin typeface="Lucida Console" pitchFamily="49" charset="0"/>
              </a:rPr>
              <a:t>Text</a:t>
            </a:r>
            <a:r>
              <a:rPr lang="en-US" dirty="0" smtClean="0">
                <a:solidFill>
                  <a:srgbClr val="000000"/>
                </a:solidFill>
                <a:latin typeface="Times New Roman" pitchFamily="18" charset="0"/>
              </a:rPr>
              <a:t> property to the time on the web server computer.</a:t>
            </a:r>
          </a:p>
        </p:txBody>
      </p:sp>
      <p:sp>
        <p:nvSpPr>
          <p:cNvPr id="778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77827"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To create the </a:t>
            </a:r>
            <a:r>
              <a:rPr lang="en-US" altLang="en-US" dirty="0" err="1" smtClean="0">
                <a:solidFill>
                  <a:srgbClr val="000000"/>
                </a:solidFill>
                <a:latin typeface="Lucida Console" panose="020B0609040504020204" pitchFamily="49" charset="0"/>
              </a:rPr>
              <a:t>Page_Init</a:t>
            </a:r>
            <a:r>
              <a:rPr lang="en-US" altLang="en-US" dirty="0" smtClean="0">
                <a:solidFill>
                  <a:srgbClr val="000000"/>
                </a:solidFill>
                <a:latin typeface="Times New Roman" panose="02020603050405020304" pitchFamily="18" charset="0"/>
              </a:rPr>
              <a:t> event handler:</a:t>
            </a:r>
          </a:p>
          <a:p>
            <a:pPr lvl="1" eaLnBrk="1" hangingPunct="1"/>
            <a:r>
              <a:rPr lang="en-US" altLang="en-US" dirty="0" smtClean="0">
                <a:solidFill>
                  <a:srgbClr val="000000"/>
                </a:solidFill>
                <a:latin typeface="Times New Roman" panose="02020603050405020304" pitchFamily="18" charset="0"/>
              </a:rPr>
              <a:t>Select </a:t>
            </a:r>
            <a:r>
              <a:rPr lang="en-US" altLang="en-US" dirty="0" smtClean="0">
                <a:solidFill>
                  <a:srgbClr val="000000"/>
                </a:solidFill>
                <a:latin typeface="Arial" panose="020B0604020202020204" pitchFamily="34" charset="0"/>
              </a:rPr>
              <a:t>(</a:t>
            </a:r>
            <a:r>
              <a:rPr lang="en-US" altLang="en-US" dirty="0" err="1" smtClean="0">
                <a:solidFill>
                  <a:srgbClr val="000000"/>
                </a:solidFill>
                <a:latin typeface="Arial" panose="020B0604020202020204" pitchFamily="34" charset="0"/>
              </a:rPr>
              <a:t>WebTime</a:t>
            </a:r>
            <a:r>
              <a:rPr lang="en-US" altLang="en-US" dirty="0" smtClean="0">
                <a:solidFill>
                  <a:srgbClr val="000000"/>
                </a:solidFill>
                <a:latin typeface="Arial" panose="020B0604020202020204" pitchFamily="34" charset="0"/>
              </a:rPr>
              <a:t> Events)</a:t>
            </a:r>
            <a:r>
              <a:rPr lang="en-US" altLang="en-US" dirty="0" smtClean="0">
                <a:solidFill>
                  <a:srgbClr val="000000"/>
                </a:solidFill>
                <a:latin typeface="Times New Roman" panose="02020603050405020304" pitchFamily="18" charset="0"/>
              </a:rPr>
              <a:t> from the middle </a:t>
            </a:r>
            <a:r>
              <a:rPr lang="en-US" altLang="en-US" dirty="0" err="1" smtClean="0">
                <a:solidFill>
                  <a:srgbClr val="000000"/>
                </a:solidFill>
                <a:latin typeface="Lucida Console" panose="020B0609040504020204" pitchFamily="49" charset="0"/>
              </a:rPr>
              <a:t>ComboBox</a:t>
            </a:r>
            <a:r>
              <a:rPr lang="en-US" altLang="en-US" dirty="0" smtClean="0">
                <a:solidFill>
                  <a:srgbClr val="000000"/>
                </a:solidFill>
                <a:latin typeface="Times New Roman" panose="02020603050405020304" pitchFamily="18" charset="0"/>
              </a:rPr>
              <a:t> at the top of the code editor window.</a:t>
            </a:r>
          </a:p>
          <a:p>
            <a:pPr lvl="1" eaLnBrk="1" hangingPunct="1"/>
            <a:r>
              <a:rPr lang="en-US" altLang="en-US" dirty="0" smtClean="0">
                <a:solidFill>
                  <a:srgbClr val="000000"/>
                </a:solidFill>
                <a:latin typeface="Times New Roman" panose="02020603050405020304" pitchFamily="18" charset="0"/>
              </a:rPr>
              <a:t>Select </a:t>
            </a:r>
            <a:r>
              <a:rPr lang="en-US" altLang="en-US" dirty="0" err="1" smtClean="0">
                <a:solidFill>
                  <a:srgbClr val="000000"/>
                </a:solidFill>
                <a:latin typeface="Lucida Console" panose="020B0609040504020204" pitchFamily="49" charset="0"/>
              </a:rPr>
              <a:t>Init</a:t>
            </a:r>
            <a:r>
              <a:rPr lang="en-US" altLang="en-US" dirty="0" smtClean="0">
                <a:solidFill>
                  <a:srgbClr val="000000"/>
                </a:solidFill>
                <a:latin typeface="Times New Roman" panose="02020603050405020304" pitchFamily="18" charset="0"/>
              </a:rPr>
              <a:t> from the right-most </a:t>
            </a:r>
            <a:r>
              <a:rPr lang="en-US" altLang="en-US" dirty="0" err="1" smtClean="0">
                <a:solidFill>
                  <a:srgbClr val="000000"/>
                </a:solidFill>
                <a:latin typeface="Lucida Console" panose="020B0609040504020204" pitchFamily="49" charset="0"/>
              </a:rPr>
              <a:t>ComboBox</a:t>
            </a:r>
            <a:r>
              <a:rPr lang="en-US" altLang="en-US" dirty="0" smtClean="0">
                <a:solidFill>
                  <a:srgbClr val="000000"/>
                </a:solidFill>
                <a:latin typeface="Times New Roman" panose="02020603050405020304" pitchFamily="18" charset="0"/>
              </a:rPr>
              <a:t> at the top of the code editor window.</a:t>
            </a:r>
          </a:p>
          <a:p>
            <a:pPr lvl="1" eaLnBrk="1" hangingPunct="1"/>
            <a:r>
              <a:rPr lang="en-US" altLang="en-US" dirty="0" smtClean="0">
                <a:solidFill>
                  <a:srgbClr val="000000"/>
                </a:solidFill>
                <a:latin typeface="Times New Roman" panose="02020603050405020304" pitchFamily="18" charset="0"/>
              </a:rPr>
              <a:t>Complete the event handler by inserting the following code in the </a:t>
            </a:r>
            <a:r>
              <a:rPr lang="en-US" altLang="en-US" dirty="0" err="1" smtClean="0">
                <a:solidFill>
                  <a:srgbClr val="000000"/>
                </a:solidFill>
                <a:latin typeface="Lucida Console" panose="020B0609040504020204" pitchFamily="49" charset="0"/>
              </a:rPr>
              <a:t>WebTime_Init</a:t>
            </a:r>
            <a:r>
              <a:rPr lang="en-US" altLang="en-US" dirty="0" smtClean="0">
                <a:solidFill>
                  <a:srgbClr val="000000"/>
                </a:solidFill>
                <a:latin typeface="Times New Roman" panose="02020603050405020304" pitchFamily="18" charset="0"/>
              </a:rPr>
              <a:t> event handler:</a:t>
            </a:r>
          </a:p>
          <a:p>
            <a:pPr lvl="2" eaLnBrk="1" hangingPunct="1">
              <a:buFont typeface="Wingdings 2" panose="05020102010507070707" pitchFamily="18" charset="2"/>
              <a:buNone/>
            </a:pPr>
            <a:r>
              <a:rPr lang="en-US" altLang="en-US" dirty="0" smtClean="0">
                <a:solidFill>
                  <a:srgbClr val="00BF00"/>
                </a:solidFill>
                <a:latin typeface="Lucida Console" panose="020B0609040504020204" pitchFamily="49" charset="0"/>
              </a:rPr>
              <a:t>	</a:t>
            </a:r>
            <a:r>
              <a:rPr lang="en-US" altLang="en-US" sz="1800" dirty="0" smtClean="0">
                <a:solidFill>
                  <a:srgbClr val="00BF00"/>
                </a:solidFill>
                <a:latin typeface="Lucida Console" panose="020B0609040504020204" pitchFamily="49" charset="0"/>
              </a:rPr>
              <a:t>' display the server's current time in </a:t>
            </a:r>
            <a:r>
              <a:rPr lang="en-US" altLang="en-US" sz="1800" dirty="0" err="1" smtClean="0">
                <a:solidFill>
                  <a:srgbClr val="00BF00"/>
                </a:solidFill>
                <a:latin typeface="Lucida Console" panose="020B0609040504020204" pitchFamily="49" charset="0"/>
              </a:rPr>
              <a:t>timeLabel</a:t>
            </a:r>
            <a:r>
              <a:rPr lang="en-US" altLang="en-US" sz="1800" dirty="0" smtClean="0">
                <a:solidFill>
                  <a:srgbClr val="00BF00"/>
                </a:solidFill>
                <a:latin typeface="Lucida Console" panose="020B0609040504020204" pitchFamily="49" charset="0"/>
              </a:rPr>
              <a:t>  </a:t>
            </a:r>
            <a:br>
              <a:rPr lang="en-US" altLang="en-US" sz="1800" dirty="0" smtClean="0">
                <a:solidFill>
                  <a:srgbClr val="00BF00"/>
                </a:solidFill>
                <a:latin typeface="Lucida Console" panose="020B0609040504020204" pitchFamily="49" charset="0"/>
              </a:rPr>
            </a:br>
            <a:r>
              <a:rPr lang="en-US" altLang="en-US" sz="1800" dirty="0" err="1" smtClean="0">
                <a:solidFill>
                  <a:srgbClr val="000000"/>
                </a:solidFill>
                <a:latin typeface="Lucida Console" panose="020B0609040504020204" pitchFamily="49" charset="0"/>
              </a:rPr>
              <a:t>timeLabel.Text</a:t>
            </a:r>
            <a:r>
              <a:rPr lang="en-US" altLang="en-US" sz="1800" dirty="0" smtClean="0">
                <a:solidFill>
                  <a:srgbClr val="000000"/>
                </a:solidFill>
                <a:latin typeface="Lucida Console" panose="020B0609040504020204" pitchFamily="49" charset="0"/>
              </a:rPr>
              <a:t> = </a:t>
            </a:r>
            <a:r>
              <a:rPr lang="en-US" altLang="en-US" sz="1800" dirty="0" err="1" smtClean="0">
                <a:solidFill>
                  <a:srgbClr val="000000"/>
                </a:solidFill>
                <a:latin typeface="Lucida Console" panose="020B0609040504020204" pitchFamily="49" charset="0"/>
              </a:rPr>
              <a:t>DateTime.Now.ToString</a:t>
            </a:r>
            <a:r>
              <a:rPr lang="en-US" altLang="en-US" sz="1800" dirty="0" smtClean="0">
                <a:solidFill>
                  <a:srgbClr val="000000"/>
                </a:solidFill>
                <a:latin typeface="Lucida Console" panose="020B0609040504020204" pitchFamily="49" charset="0"/>
              </a:rPr>
              <a:t>(</a:t>
            </a:r>
            <a:r>
              <a:rPr lang="en-US" altLang="en-US" sz="1800" dirty="0" smtClean="0">
                <a:solidFill>
                  <a:srgbClr val="128AFF"/>
                </a:solidFill>
                <a:latin typeface="Lucida Console" panose="020B0609040504020204" pitchFamily="49" charset="0"/>
              </a:rPr>
              <a:t>"</a:t>
            </a:r>
            <a:r>
              <a:rPr lang="en-US" altLang="en-US" sz="1800" dirty="0" err="1" smtClean="0">
                <a:solidFill>
                  <a:srgbClr val="128AFF"/>
                </a:solidFill>
                <a:latin typeface="Lucida Console" panose="020B0609040504020204" pitchFamily="49" charset="0"/>
              </a:rPr>
              <a:t>hh:mm:ss</a:t>
            </a:r>
            <a:r>
              <a:rPr lang="en-US" altLang="en-US" sz="1800" dirty="0" smtClean="0">
                <a:solidFill>
                  <a:srgbClr val="128AFF"/>
                </a:solidFill>
                <a:latin typeface="Lucida Console" panose="020B0609040504020204" pitchFamily="49" charset="0"/>
              </a:rPr>
              <a:t>"</a:t>
            </a:r>
            <a:r>
              <a:rPr lang="en-US" altLang="en-US" sz="1800" dirty="0" smtClean="0">
                <a:solidFill>
                  <a:srgbClr val="000000"/>
                </a:solidFill>
                <a:latin typeface="Lucida Console" panose="020B0609040504020204" pitchFamily="49" charset="0"/>
              </a:rPr>
              <a:t>)</a:t>
            </a:r>
          </a:p>
        </p:txBody>
      </p:sp>
      <p:sp>
        <p:nvSpPr>
          <p:cNvPr id="788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798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7: Setting the </a:t>
            </a:r>
            <a:r>
              <a:rPr lang="en-US" b="1" i="1" dirty="0" smtClean="0">
                <a:solidFill>
                  <a:srgbClr val="000000"/>
                </a:solidFill>
                <a:latin typeface="Arial" pitchFamily="34" charset="0"/>
              </a:rPr>
              <a:t>Start Page</a:t>
            </a:r>
            <a:r>
              <a:rPr lang="en-US" b="1" i="1" dirty="0" smtClean="0">
                <a:solidFill>
                  <a:srgbClr val="000000"/>
                </a:solidFill>
                <a:latin typeface="Times New Roman" pitchFamily="18" charset="0"/>
              </a:rPr>
              <a:t> and Running the Program</a:t>
            </a:r>
          </a:p>
          <a:p>
            <a:pPr eaLnBrk="1" hangingPunct="1">
              <a:defRPr/>
            </a:pPr>
            <a:r>
              <a:rPr lang="en-US" dirty="0" smtClean="0">
                <a:solidFill>
                  <a:srgbClr val="000000"/>
                </a:solidFill>
                <a:latin typeface="Times New Roman" pitchFamily="18" charset="0"/>
              </a:rPr>
              <a:t>To ensure that </a:t>
            </a:r>
            <a:r>
              <a:rPr lang="en-US" dirty="0" smtClean="0">
                <a:solidFill>
                  <a:srgbClr val="000000"/>
                </a:solidFill>
                <a:latin typeface="Lucida Console" pitchFamily="49" charset="0"/>
              </a:rPr>
              <a:t>WebTime.aspx</a:t>
            </a:r>
            <a:r>
              <a:rPr lang="en-US" dirty="0" smtClean="0">
                <a:solidFill>
                  <a:srgbClr val="000000"/>
                </a:solidFill>
                <a:latin typeface="Times New Roman" pitchFamily="18" charset="0"/>
              </a:rPr>
              <a:t> loads when you execute this app, right click it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Set As Start Page</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You can now run the program in one of several ways.</a:t>
            </a:r>
          </a:p>
          <a:p>
            <a:pPr eaLnBrk="1" hangingPunct="1">
              <a:defRPr/>
            </a:pPr>
            <a:r>
              <a:rPr lang="en-US" dirty="0" smtClean="0">
                <a:solidFill>
                  <a:srgbClr val="000000"/>
                </a:solidFill>
                <a:latin typeface="Times New Roman" pitchFamily="18" charset="0"/>
              </a:rPr>
              <a:t>At the beginning of Fig. 13.4, you learned how to view the Web Form by typing </a:t>
            </a:r>
            <a:r>
              <a:rPr lang="en-US" i="1" dirty="0" smtClean="0">
                <a:solidFill>
                  <a:srgbClr val="000000"/>
                </a:solidFill>
                <a:latin typeface="Times New Roman" pitchFamily="18" charset="0"/>
              </a:rPr>
              <a:t>Ctrl + F5.</a:t>
            </a:r>
          </a:p>
          <a:p>
            <a:pPr eaLnBrk="1" hangingPunct="1">
              <a:defRPr/>
            </a:pPr>
            <a:r>
              <a:rPr lang="en-US" dirty="0" smtClean="0">
                <a:solidFill>
                  <a:srgbClr val="000000"/>
                </a:solidFill>
                <a:latin typeface="Times New Roman" pitchFamily="18" charset="0"/>
              </a:rPr>
              <a:t>You can also right click an ASPX file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View in Browser</a:t>
            </a:r>
            <a:r>
              <a:rPr lang="en-US" dirty="0" smtClean="0">
                <a:solidFill>
                  <a:srgbClr val="000000"/>
                </a:solidFill>
                <a:latin typeface="Times New Roman" pitchFamily="18" charset="0"/>
              </a:rPr>
              <a:t>.</a:t>
            </a:r>
          </a:p>
        </p:txBody>
      </p:sp>
      <p:sp>
        <p:nvSpPr>
          <p:cNvPr id="798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7987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Both of these techniques execute IIS Express, open your </a:t>
            </a:r>
            <a:r>
              <a:rPr lang="en-US" altLang="en-US" i="1" smtClean="0">
                <a:solidFill>
                  <a:srgbClr val="000000"/>
                </a:solidFill>
                <a:latin typeface="Times New Roman" panose="02020603050405020304" pitchFamily="18" charset="0"/>
              </a:rPr>
              <a:t>default web browser </a:t>
            </a:r>
            <a:r>
              <a:rPr lang="en-US" altLang="en-US" smtClean="0">
                <a:solidFill>
                  <a:srgbClr val="000000"/>
                </a:solidFill>
                <a:latin typeface="Times New Roman" panose="02020603050405020304" pitchFamily="18" charset="0"/>
              </a:rPr>
              <a:t>and load the page into the browser, thus running the web app.</a:t>
            </a:r>
          </a:p>
          <a:p>
            <a:pPr eaLnBrk="1" hangingPunct="1">
              <a:lnSpc>
                <a:spcPct val="90000"/>
              </a:lnSpc>
            </a:pPr>
            <a:r>
              <a:rPr lang="en-US" altLang="en-US" smtClean="0">
                <a:solidFill>
                  <a:srgbClr val="000000"/>
                </a:solidFill>
                <a:latin typeface="Times New Roman" panose="02020603050405020304" pitchFamily="18" charset="0"/>
              </a:rPr>
              <a:t>IIS Express stops when you exit Visual Studio for Web.</a:t>
            </a:r>
          </a:p>
          <a:p>
            <a:pPr eaLnBrk="1" hangingPunct="1">
              <a:lnSpc>
                <a:spcPct val="90000"/>
              </a:lnSpc>
            </a:pPr>
            <a:r>
              <a:rPr lang="en-US" altLang="en-US" smtClean="0">
                <a:solidFill>
                  <a:srgbClr val="000000"/>
                </a:solidFill>
                <a:latin typeface="Times New Roman" panose="02020603050405020304" pitchFamily="18" charset="0"/>
              </a:rPr>
              <a:t>If problems occur when running your app, you can run it in </a:t>
            </a:r>
            <a:r>
              <a:rPr lang="en-US" altLang="en-US" i="1" smtClean="0">
                <a:solidFill>
                  <a:srgbClr val="000000"/>
                </a:solidFill>
                <a:latin typeface="Times New Roman" panose="02020603050405020304" pitchFamily="18" charset="0"/>
              </a:rPr>
              <a:t>debug mode</a:t>
            </a:r>
            <a:r>
              <a:rPr lang="en-US" altLang="en-US" smtClean="0">
                <a:solidFill>
                  <a:srgbClr val="000000"/>
                </a:solidFill>
                <a:latin typeface="Times New Roman" panose="02020603050405020304" pitchFamily="18" charset="0"/>
              </a:rPr>
              <a:t> by selecting </a:t>
            </a:r>
            <a:r>
              <a:rPr lang="en-US" altLang="en-US" smtClean="0">
                <a:solidFill>
                  <a:srgbClr val="000000"/>
                </a:solidFill>
                <a:latin typeface="Arial" panose="020B0604020202020204" pitchFamily="34" charset="0"/>
              </a:rPr>
              <a:t>DEBUG &gt; Start Debugging</a:t>
            </a:r>
            <a:r>
              <a:rPr lang="en-US" altLang="en-US" smtClean="0">
                <a:solidFill>
                  <a:srgbClr val="000000"/>
                </a:solidFill>
                <a:latin typeface="Times New Roman" panose="02020603050405020304" pitchFamily="18" charset="0"/>
              </a:rPr>
              <a:t>, by clicking the </a:t>
            </a:r>
            <a:r>
              <a:rPr lang="en-US" altLang="en-US" smtClean="0">
                <a:solidFill>
                  <a:srgbClr val="000000"/>
                </a:solidFill>
                <a:latin typeface="Arial" panose="020B0604020202020204" pitchFamily="34" charset="0"/>
              </a:rPr>
              <a:t>Start Debugging</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or by typing </a:t>
            </a:r>
            <a:r>
              <a:rPr lang="en-US" altLang="en-US" i="1" smtClean="0">
                <a:solidFill>
                  <a:srgbClr val="000000"/>
                </a:solidFill>
                <a:latin typeface="Times New Roman" panose="02020603050405020304" pitchFamily="18" charset="0"/>
              </a:rPr>
              <a:t>F5 </a:t>
            </a:r>
            <a:r>
              <a:rPr lang="en-US" altLang="en-US" smtClean="0">
                <a:solidFill>
                  <a:srgbClr val="000000"/>
                </a:solidFill>
                <a:latin typeface="Times New Roman" panose="02020603050405020304" pitchFamily="18" charset="0"/>
              </a:rPr>
              <a:t>to view the web page in a web browser with </a:t>
            </a:r>
            <a:r>
              <a:rPr lang="en-US" altLang="en-US" i="1" smtClean="0">
                <a:solidFill>
                  <a:srgbClr val="000000"/>
                </a:solidFill>
                <a:latin typeface="Times New Roman" panose="02020603050405020304" pitchFamily="18" charset="0"/>
              </a:rPr>
              <a:t>debugging enabled</a:t>
            </a:r>
            <a:r>
              <a:rPr lang="en-US" altLang="en-US" smtClean="0">
                <a:solidFill>
                  <a:srgbClr val="000000"/>
                </a:solidFill>
                <a:latin typeface="Times New Roman" panose="02020603050405020304" pitchFamily="18" charset="0"/>
              </a:rPr>
              <a:t>.</a:t>
            </a:r>
          </a:p>
        </p:txBody>
      </p:sp>
      <p:sp>
        <p:nvSpPr>
          <p:cNvPr id="809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8089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You cannot debug a web app unless debugging is explicitly enabled in the app’s </a:t>
            </a:r>
            <a:r>
              <a:rPr lang="en-US" altLang="en-US" smtClean="0">
                <a:solidFill>
                  <a:srgbClr val="0000FF"/>
                </a:solidFill>
                <a:latin typeface="Lucida Console" panose="020B0609040504020204" pitchFamily="49" charset="0"/>
              </a:rPr>
              <a:t>Web.config</a:t>
            </a:r>
            <a:r>
              <a:rPr lang="en-US" altLang="en-US" smtClean="0">
                <a:solidFill>
                  <a:srgbClr val="000000"/>
                </a:solidFill>
                <a:latin typeface="Times New Roman" panose="02020603050405020304" pitchFamily="18" charset="0"/>
              </a:rPr>
              <a:t> file—a file that's generated when you create an ASP.NET web app.</a:t>
            </a:r>
          </a:p>
          <a:p>
            <a:pPr eaLnBrk="1" hangingPunct="1"/>
            <a:r>
              <a:rPr lang="en-US" altLang="en-US" smtClean="0">
                <a:solidFill>
                  <a:srgbClr val="000000"/>
                </a:solidFill>
                <a:latin typeface="Times New Roman" panose="02020603050405020304" pitchFamily="18" charset="0"/>
              </a:rPr>
              <a:t>This file stores the app’s configuration settings.</a:t>
            </a:r>
          </a:p>
          <a:p>
            <a:pPr eaLnBrk="1" hangingPunct="1"/>
            <a:r>
              <a:rPr lang="en-US" altLang="en-US" smtClean="0">
                <a:solidFill>
                  <a:srgbClr val="000000"/>
                </a:solidFill>
                <a:latin typeface="Times New Roman" panose="02020603050405020304" pitchFamily="18" charset="0"/>
              </a:rPr>
              <a:t>You’ll rarely need to manually modify </a:t>
            </a:r>
            <a:r>
              <a:rPr lang="en-US" altLang="en-US" smtClean="0">
                <a:solidFill>
                  <a:srgbClr val="000000"/>
                </a:solidFill>
                <a:latin typeface="Lucida Console" panose="020B0609040504020204" pitchFamily="49" charset="0"/>
              </a:rPr>
              <a:t>Web.config</a:t>
            </a:r>
            <a:r>
              <a:rPr lang="en-US" altLang="en-US" smtClean="0">
                <a:solidFill>
                  <a:srgbClr val="000000"/>
                </a:solidFill>
                <a:latin typeface="Times New Roman" panose="02020603050405020304" pitchFamily="18" charset="0"/>
              </a:rPr>
              <a:t>.</a:t>
            </a:r>
          </a:p>
          <a:p>
            <a:pPr eaLnBrk="1" hangingPunct="1"/>
            <a:r>
              <a:rPr lang="en-US" altLang="en-US" smtClean="0">
                <a:solidFill>
                  <a:srgbClr val="000000"/>
                </a:solidFill>
                <a:latin typeface="Times New Roman" panose="02020603050405020304" pitchFamily="18" charset="0"/>
              </a:rPr>
              <a:t>The first time you select </a:t>
            </a:r>
            <a:r>
              <a:rPr lang="en-US" altLang="en-US" smtClean="0">
                <a:solidFill>
                  <a:srgbClr val="000000"/>
                </a:solidFill>
                <a:latin typeface="Arial" panose="020B0604020202020204" pitchFamily="34" charset="0"/>
              </a:rPr>
              <a:t>DEBUG &gt; Start Debugging</a:t>
            </a:r>
            <a:r>
              <a:rPr lang="en-US" altLang="en-US" smtClean="0">
                <a:solidFill>
                  <a:srgbClr val="000000"/>
                </a:solidFill>
                <a:latin typeface="Times New Roman" panose="02020603050405020304" pitchFamily="18" charset="0"/>
              </a:rPr>
              <a:t> in a project, a dialog appears and asks whether you want the IDE to modify the </a:t>
            </a:r>
            <a:r>
              <a:rPr lang="en-US" altLang="en-US" smtClean="0">
                <a:solidFill>
                  <a:srgbClr val="000000"/>
                </a:solidFill>
                <a:latin typeface="Lucida Console" panose="020B0609040504020204" pitchFamily="49" charset="0"/>
              </a:rPr>
              <a:t>Web.config</a:t>
            </a:r>
            <a:r>
              <a:rPr lang="en-US" altLang="en-US" smtClean="0">
                <a:solidFill>
                  <a:srgbClr val="000000"/>
                </a:solidFill>
                <a:latin typeface="Times New Roman" panose="02020603050405020304" pitchFamily="18" charset="0"/>
              </a:rPr>
              <a:t> file to enable debugging.</a:t>
            </a:r>
          </a:p>
        </p:txBody>
      </p:sp>
      <p:sp>
        <p:nvSpPr>
          <p:cNvPr id="819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13.4.1 Building the </a:t>
            </a:r>
            <a:r>
              <a:rPr lang="en-US" dirty="0" smtClean="0">
                <a:solidFill>
                  <a:srgbClr val="33B38C"/>
                </a:solidFill>
                <a:latin typeface="Lucida Console"/>
              </a:rPr>
              <a:t>WebTime</a:t>
            </a:r>
            <a:r>
              <a:rPr lang="en-US" dirty="0" smtClean="0">
                <a:solidFill>
                  <a:srgbClr val="33B38C"/>
                </a:solidFill>
                <a:latin typeface="Goudy Sans Medium"/>
              </a:rPr>
              <a:t> App (cont.)</a:t>
            </a:r>
          </a:p>
        </p:txBody>
      </p:sp>
      <p:sp>
        <p:nvSpPr>
          <p:cNvPr id="81923" name="Text Placeholder 2"/>
          <p:cNvSpPr>
            <a:spLocks noGrp="1"/>
          </p:cNvSpPr>
          <p:nvPr>
            <p:ph type="body" idx="1"/>
          </p:nvPr>
        </p:nvSpPr>
        <p:spPr/>
        <p:txBody>
          <a:bodyPr/>
          <a:lstStyle/>
          <a:p>
            <a:pPr eaLnBrk="1" hangingPunct="1">
              <a:lnSpc>
                <a:spcPct val="80000"/>
              </a:lnSpc>
            </a:pPr>
            <a:r>
              <a:rPr lang="en-US" altLang="en-US" sz="2100" smtClean="0">
                <a:solidFill>
                  <a:srgbClr val="000000"/>
                </a:solidFill>
                <a:latin typeface="Times New Roman" panose="02020603050405020304" pitchFamily="18" charset="0"/>
              </a:rPr>
              <a:t>After you click </a:t>
            </a:r>
            <a:r>
              <a:rPr lang="en-US" altLang="en-US" sz="2100" smtClean="0">
                <a:solidFill>
                  <a:srgbClr val="000000"/>
                </a:solidFill>
                <a:latin typeface="Arial" panose="020B0604020202020204" pitchFamily="34" charset="0"/>
              </a:rPr>
              <a:t>OK</a:t>
            </a:r>
            <a:r>
              <a:rPr lang="en-US" altLang="en-US" sz="2100" smtClean="0">
                <a:solidFill>
                  <a:srgbClr val="000000"/>
                </a:solidFill>
                <a:latin typeface="Times New Roman" panose="02020603050405020304" pitchFamily="18" charset="0"/>
              </a:rPr>
              <a:t>, the IDE executes the app.</a:t>
            </a:r>
          </a:p>
          <a:p>
            <a:pPr eaLnBrk="1" hangingPunct="1">
              <a:lnSpc>
                <a:spcPct val="80000"/>
              </a:lnSpc>
            </a:pPr>
            <a:r>
              <a:rPr lang="en-US" altLang="en-US" sz="2100" smtClean="0">
                <a:solidFill>
                  <a:srgbClr val="000000"/>
                </a:solidFill>
                <a:latin typeface="Times New Roman" panose="02020603050405020304" pitchFamily="18" charset="0"/>
              </a:rPr>
              <a:t>You can stop debugging by selecting </a:t>
            </a:r>
            <a:r>
              <a:rPr lang="en-US" altLang="en-US" sz="2100" smtClean="0">
                <a:solidFill>
                  <a:srgbClr val="000000"/>
                </a:solidFill>
                <a:latin typeface="Arial" panose="020B0604020202020204" pitchFamily="34" charset="0"/>
              </a:rPr>
              <a:t>DEBUG &gt; Stop Debugging</a:t>
            </a:r>
            <a:r>
              <a:rPr lang="en-US" altLang="en-US" sz="2100" smtClean="0">
                <a:solidFill>
                  <a:srgbClr val="000000"/>
                </a:solidFill>
                <a:latin typeface="Times New Roman" panose="02020603050405020304" pitchFamily="18" charset="0"/>
              </a:rPr>
              <a:t>.</a:t>
            </a:r>
          </a:p>
          <a:p>
            <a:pPr eaLnBrk="1" hangingPunct="1">
              <a:lnSpc>
                <a:spcPct val="80000"/>
              </a:lnSpc>
            </a:pPr>
            <a:r>
              <a:rPr lang="en-US" altLang="en-US" sz="2100" smtClean="0">
                <a:solidFill>
                  <a:srgbClr val="000000"/>
                </a:solidFill>
                <a:latin typeface="Times New Roman" panose="02020603050405020304" pitchFamily="18" charset="0"/>
              </a:rPr>
              <a:t>Regardless of how you execute the web app, the IDE will compile the project before it executes.</a:t>
            </a:r>
          </a:p>
          <a:p>
            <a:pPr eaLnBrk="1" hangingPunct="1">
              <a:lnSpc>
                <a:spcPct val="80000"/>
              </a:lnSpc>
            </a:pPr>
            <a:r>
              <a:rPr lang="en-US" altLang="en-US" sz="2100" smtClean="0">
                <a:solidFill>
                  <a:srgbClr val="000000"/>
                </a:solidFill>
                <a:latin typeface="Times New Roman" panose="02020603050405020304" pitchFamily="18" charset="0"/>
              </a:rPr>
              <a:t>In fact, ASP.NET compiles your web page whenever it changes between HTTP requests.</a:t>
            </a:r>
          </a:p>
          <a:p>
            <a:pPr eaLnBrk="1" hangingPunct="1">
              <a:lnSpc>
                <a:spcPct val="80000"/>
              </a:lnSpc>
            </a:pPr>
            <a:r>
              <a:rPr lang="en-US" altLang="en-US" sz="2100" smtClean="0">
                <a:solidFill>
                  <a:srgbClr val="000000"/>
                </a:solidFill>
                <a:latin typeface="Times New Roman" panose="02020603050405020304" pitchFamily="18" charset="0"/>
              </a:rPr>
              <a:t>For example, suppose you browse the page, then modify the ASPX file or add code to the code-behind file.</a:t>
            </a:r>
          </a:p>
          <a:p>
            <a:pPr eaLnBrk="1" hangingPunct="1">
              <a:lnSpc>
                <a:spcPct val="80000"/>
              </a:lnSpc>
            </a:pPr>
            <a:r>
              <a:rPr lang="en-US" altLang="en-US" sz="2100" smtClean="0">
                <a:solidFill>
                  <a:srgbClr val="000000"/>
                </a:solidFill>
                <a:latin typeface="Times New Roman" panose="02020603050405020304" pitchFamily="18" charset="0"/>
              </a:rPr>
              <a:t>When you reload the page, ASP.NET recompiles the page on the server before returning the response to the browser.</a:t>
            </a:r>
          </a:p>
          <a:p>
            <a:pPr eaLnBrk="1" hangingPunct="1">
              <a:lnSpc>
                <a:spcPct val="80000"/>
              </a:lnSpc>
            </a:pPr>
            <a:r>
              <a:rPr lang="en-US" altLang="en-US" sz="2100" smtClean="0">
                <a:solidFill>
                  <a:srgbClr val="000000"/>
                </a:solidFill>
                <a:latin typeface="Times New Roman" panose="02020603050405020304" pitchFamily="18" charset="0"/>
              </a:rPr>
              <a:t>This important behavior ensures that clients always see the latest version of the page.</a:t>
            </a:r>
          </a:p>
          <a:p>
            <a:pPr eaLnBrk="1" hangingPunct="1">
              <a:lnSpc>
                <a:spcPct val="80000"/>
              </a:lnSpc>
            </a:pPr>
            <a:r>
              <a:rPr lang="en-US" altLang="en-US" sz="2100" smtClean="0">
                <a:solidFill>
                  <a:srgbClr val="000000"/>
                </a:solidFill>
                <a:latin typeface="Times New Roman" panose="02020603050405020304" pitchFamily="18" charset="0"/>
              </a:rPr>
              <a:t>You can manually compile an entire website by selecting </a:t>
            </a:r>
            <a:r>
              <a:rPr lang="en-US" altLang="en-US" sz="2100" smtClean="0">
                <a:solidFill>
                  <a:srgbClr val="000000"/>
                </a:solidFill>
                <a:latin typeface="Arial" panose="020B0604020202020204" pitchFamily="34" charset="0"/>
              </a:rPr>
              <a:t>Build Web Site</a:t>
            </a:r>
            <a:r>
              <a:rPr lang="en-US" altLang="en-US" sz="2100" smtClean="0">
                <a:solidFill>
                  <a:srgbClr val="000000"/>
                </a:solidFill>
                <a:latin typeface="Times New Roman" panose="02020603050405020304" pitchFamily="18" charset="0"/>
              </a:rPr>
              <a:t> from the </a:t>
            </a:r>
            <a:r>
              <a:rPr lang="en-US" altLang="en-US" sz="2100" smtClean="0">
                <a:solidFill>
                  <a:srgbClr val="000000"/>
                </a:solidFill>
                <a:latin typeface="Arial" panose="020B0604020202020204" pitchFamily="34" charset="0"/>
              </a:rPr>
              <a:t>DEBUG</a:t>
            </a:r>
            <a:r>
              <a:rPr lang="en-US" altLang="en-US" sz="2100" smtClean="0">
                <a:solidFill>
                  <a:srgbClr val="000000"/>
                </a:solidFill>
                <a:latin typeface="Times New Roman" panose="02020603050405020304" pitchFamily="18" charset="0"/>
              </a:rPr>
              <a:t> menu in Visual Studio Express for Web.</a:t>
            </a:r>
          </a:p>
        </p:txBody>
      </p:sp>
      <p:sp>
        <p:nvSpPr>
          <p:cNvPr id="829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13.4.2 Examining </a:t>
            </a:r>
            <a:r>
              <a:rPr lang="en-US" dirty="0" smtClean="0">
                <a:solidFill>
                  <a:srgbClr val="33B38C"/>
                </a:solidFill>
                <a:latin typeface="Lucida Console"/>
              </a:rPr>
              <a:t>WebTime.aspx</a:t>
            </a:r>
            <a:r>
              <a:rPr lang="en-US" dirty="0" smtClean="0">
                <a:solidFill>
                  <a:srgbClr val="33B38C"/>
                </a:solidFill>
                <a:latin typeface="Goudy Sans Medium"/>
              </a:rPr>
              <a:t>’s Code-Behind File</a:t>
            </a:r>
          </a:p>
        </p:txBody>
      </p:sp>
      <p:sp>
        <p:nvSpPr>
          <p:cNvPr id="8294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Figure 13.20 presents the code-behind file </a:t>
            </a:r>
            <a:r>
              <a:rPr lang="en-US" altLang="en-US" sz="2500" smtClean="0">
                <a:solidFill>
                  <a:srgbClr val="000000"/>
                </a:solidFill>
                <a:latin typeface="Lucida Console" panose="020B0609040504020204" pitchFamily="49" charset="0"/>
              </a:rPr>
              <a:t>WebTime.aspx.vb</a:t>
            </a:r>
            <a:r>
              <a:rPr lang="en-US" altLang="en-US" sz="25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Line 3 begins the declaration of class </a:t>
            </a:r>
            <a:r>
              <a:rPr lang="en-US" altLang="en-US" sz="2500" smtClean="0">
                <a:solidFill>
                  <a:srgbClr val="000000"/>
                </a:solidFill>
                <a:latin typeface="Lucida Console" panose="020B0609040504020204" pitchFamily="49" charset="0"/>
              </a:rPr>
              <a:t>WebTime</a:t>
            </a:r>
            <a:r>
              <a:rPr lang="en-US" altLang="en-US" sz="25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A class declaration can span multiple source-code files—the separate portions of the class declaration in each file are known as </a:t>
            </a:r>
            <a:r>
              <a:rPr lang="en-US" altLang="en-US" sz="2500" smtClean="0">
                <a:solidFill>
                  <a:srgbClr val="0000FF"/>
                </a:solidFill>
                <a:latin typeface="Times New Roman" panose="02020603050405020304" pitchFamily="18" charset="0"/>
              </a:rPr>
              <a:t>partial classes</a:t>
            </a:r>
            <a:r>
              <a:rPr lang="en-US" altLang="en-US" sz="25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The </a:t>
            </a:r>
            <a:r>
              <a:rPr lang="en-US" altLang="en-US" sz="2500" smtClean="0">
                <a:solidFill>
                  <a:srgbClr val="0000FF"/>
                </a:solidFill>
                <a:latin typeface="Times New Roman" panose="02020603050405020304" pitchFamily="18" charset="0"/>
              </a:rPr>
              <a:t>Partial modifier</a:t>
            </a:r>
            <a:r>
              <a:rPr lang="en-US" altLang="en-US" sz="2500" smtClean="0">
                <a:solidFill>
                  <a:srgbClr val="000000"/>
                </a:solidFill>
                <a:latin typeface="Times New Roman" panose="02020603050405020304" pitchFamily="18" charset="0"/>
              </a:rPr>
              <a:t> indicates that the code-behind file is part of a larger class.</a:t>
            </a:r>
          </a:p>
          <a:p>
            <a:pPr eaLnBrk="1" hangingPunct="1">
              <a:lnSpc>
                <a:spcPct val="90000"/>
              </a:lnSpc>
            </a:pPr>
            <a:r>
              <a:rPr lang="en-US" altLang="en-US" sz="2500" smtClean="0">
                <a:solidFill>
                  <a:srgbClr val="000000"/>
                </a:solidFill>
                <a:latin typeface="Times New Roman" panose="02020603050405020304" pitchFamily="18" charset="0"/>
              </a:rPr>
              <a:t>Like Windows </a:t>
            </a:r>
            <a:r>
              <a:rPr lang="en-US" altLang="en-US" sz="2500" smtClean="0">
                <a:solidFill>
                  <a:srgbClr val="000000"/>
                </a:solidFill>
                <a:latin typeface="Lucida Console" panose="020B0609040504020204" pitchFamily="49" charset="0"/>
              </a:rPr>
              <a:t>Form</a:t>
            </a:r>
            <a:r>
              <a:rPr lang="en-US" altLang="en-US" sz="2500" smtClean="0">
                <a:solidFill>
                  <a:srgbClr val="000000"/>
                </a:solidFill>
                <a:latin typeface="Times New Roman" panose="02020603050405020304" pitchFamily="18" charset="0"/>
              </a:rPr>
              <a:t>s apps, the rest of the class’s code is generated for you based on your visual interactions to create the app’s GUI in </a:t>
            </a:r>
            <a:r>
              <a:rPr lang="en-US" altLang="en-US" sz="2500" smtClean="0">
                <a:solidFill>
                  <a:srgbClr val="000000"/>
                </a:solidFill>
                <a:latin typeface="Arial" panose="020B0604020202020204" pitchFamily="34" charset="0"/>
              </a:rPr>
              <a:t>Design</a:t>
            </a:r>
            <a:r>
              <a:rPr lang="en-US" altLang="en-US" sz="2500" smtClean="0">
                <a:solidFill>
                  <a:srgbClr val="000000"/>
                </a:solidFill>
                <a:latin typeface="Times New Roman" panose="02020603050405020304" pitchFamily="18" charset="0"/>
              </a:rPr>
              <a:t> mode.</a:t>
            </a:r>
          </a:p>
        </p:txBody>
      </p:sp>
      <p:sp>
        <p:nvSpPr>
          <p:cNvPr id="839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13.1  Introduction</a:t>
            </a:r>
          </a:p>
        </p:txBody>
      </p:sp>
      <p:sp>
        <p:nvSpPr>
          <p:cNvPr id="3" name="Text Placeholder 2"/>
          <p:cNvSpPr>
            <a:spLocks noGrp="1"/>
          </p:cNvSpPr>
          <p:nvPr>
            <p:ph type="body" idx="1"/>
          </p:nvPr>
        </p:nvSpPr>
        <p:spPr>
          <a:xfrm>
            <a:off x="457200" y="1295400"/>
            <a:ext cx="8229600" cy="4525963"/>
          </a:xfrm>
        </p:spPr>
        <p:txBody>
          <a:bodyPr>
            <a:normAutofit/>
          </a:bodyPr>
          <a:lstStyle/>
          <a:p>
            <a:pPr marL="109537" indent="0" eaLnBrk="1" hangingPunct="1">
              <a:buFont typeface="Wingdings 3" panose="05040102010807070707" pitchFamily="18" charset="2"/>
              <a:buNone/>
              <a:defRPr/>
            </a:pPr>
            <a:r>
              <a:rPr lang="en-US" sz="2500" b="1" i="1" dirty="0" smtClean="0">
                <a:solidFill>
                  <a:srgbClr val="000000"/>
                </a:solidFill>
                <a:latin typeface="Times New Roman" pitchFamily="18" charset="0"/>
              </a:rPr>
              <a:t>Software Used in This Chapter</a:t>
            </a:r>
          </a:p>
          <a:p>
            <a:pPr eaLnBrk="1" hangingPunct="1">
              <a:defRPr/>
            </a:pPr>
            <a:r>
              <a:rPr lang="en-US" sz="2500" dirty="0" smtClean="0">
                <a:solidFill>
                  <a:srgbClr val="000000"/>
                </a:solidFill>
                <a:latin typeface="Times New Roman" pitchFamily="18" charset="0"/>
              </a:rPr>
              <a:t>To develop the code and GUIs in this chapter, we used Microsoft’s </a:t>
            </a:r>
            <a:r>
              <a:rPr lang="en-US" sz="2500" dirty="0" smtClean="0">
                <a:solidFill>
                  <a:srgbClr val="0000FF"/>
                </a:solidFill>
                <a:latin typeface="Times New Roman" pitchFamily="18" charset="0"/>
              </a:rPr>
              <a:t>Visual Studio 2017 for Web</a:t>
            </a:r>
            <a:r>
              <a:rPr lang="en-US" sz="2500" dirty="0" smtClean="0">
                <a:solidFill>
                  <a:srgbClr val="000000"/>
                </a:solidFill>
                <a:latin typeface="Times New Roman" pitchFamily="18" charset="0"/>
              </a:rPr>
              <a:t>—an IDE designed for developing ASP.NET web apps.</a:t>
            </a:r>
          </a:p>
          <a:p>
            <a:pPr eaLnBrk="1" hangingPunct="1">
              <a:defRPr/>
            </a:pPr>
            <a:r>
              <a:rPr lang="en-US" sz="2500" dirty="0" smtClean="0">
                <a:solidFill>
                  <a:srgbClr val="000000"/>
                </a:solidFill>
                <a:latin typeface="Times New Roman" pitchFamily="18" charset="0"/>
              </a:rPr>
              <a:t>See the Before You Begin section that follows the Preface for additional information on downloading the software for this chapter.</a:t>
            </a:r>
          </a:p>
        </p:txBody>
      </p:sp>
      <p:sp>
        <p:nvSpPr>
          <p:cNvPr id="163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vbhtp6_13_ASP.NET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13.4.2 Examining </a:t>
            </a:r>
            <a:r>
              <a:rPr lang="en-US" dirty="0" smtClean="0">
                <a:solidFill>
                  <a:srgbClr val="33B38C"/>
                </a:solidFill>
                <a:latin typeface="Lucida Console"/>
              </a:rPr>
              <a:t>WebTime.aspx</a:t>
            </a:r>
            <a:r>
              <a:rPr lang="en-US" dirty="0" smtClean="0">
                <a:solidFill>
                  <a:srgbClr val="33B38C"/>
                </a:solidFill>
                <a:latin typeface="Goudy Sans Medium"/>
              </a:rPr>
              <a:t>’s Code-Behind File (cont.)</a:t>
            </a:r>
          </a:p>
        </p:txBody>
      </p:sp>
      <p:sp>
        <p:nvSpPr>
          <p:cNvPr id="8499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That code is stored in other source code files as partial classes with the same name.</a:t>
            </a:r>
          </a:p>
          <a:p>
            <a:pPr eaLnBrk="1" hangingPunct="1">
              <a:lnSpc>
                <a:spcPct val="90000"/>
              </a:lnSpc>
            </a:pPr>
            <a:r>
              <a:rPr lang="en-US" altLang="en-US" smtClean="0">
                <a:solidFill>
                  <a:srgbClr val="000000"/>
                </a:solidFill>
                <a:latin typeface="Times New Roman" panose="02020603050405020304" pitchFamily="18" charset="0"/>
              </a:rPr>
              <a:t>The compiler assembles all the partial classes that have the same into a single class declaration.   </a:t>
            </a:r>
          </a:p>
          <a:p>
            <a:pPr eaLnBrk="1" hangingPunct="1">
              <a:lnSpc>
                <a:spcPct val="90000"/>
              </a:lnSpc>
            </a:pPr>
            <a:r>
              <a:rPr lang="en-US" altLang="en-US" smtClean="0">
                <a:solidFill>
                  <a:srgbClr val="000000"/>
                </a:solidFill>
                <a:latin typeface="Times New Roman" panose="02020603050405020304" pitchFamily="18" charset="0"/>
              </a:rPr>
              <a:t>Line 4 indicates that </a:t>
            </a:r>
            <a:r>
              <a:rPr lang="en-US" altLang="en-US" smtClean="0">
                <a:solidFill>
                  <a:srgbClr val="000000"/>
                </a:solidFill>
                <a:latin typeface="Lucida Console" panose="020B0609040504020204" pitchFamily="49" charset="0"/>
              </a:rPr>
              <a:t>WebTime</a:t>
            </a:r>
            <a:r>
              <a:rPr lang="en-US" altLang="en-US" smtClean="0">
                <a:solidFill>
                  <a:srgbClr val="000000"/>
                </a:solidFill>
                <a:latin typeface="Times New Roman" panose="02020603050405020304" pitchFamily="18" charset="0"/>
              </a:rPr>
              <a:t> inherits from class </a:t>
            </a:r>
            <a:r>
              <a:rPr lang="en-US" altLang="en-US" smtClean="0">
                <a:solidFill>
                  <a:srgbClr val="0000FF"/>
                </a:solidFill>
                <a:latin typeface="Times New Roman" panose="02020603050405020304" pitchFamily="18" charset="0"/>
              </a:rPr>
              <a:t>Page</a:t>
            </a:r>
            <a:r>
              <a:rPr lang="en-US" altLang="en-US" smtClean="0">
                <a:solidFill>
                  <a:srgbClr val="000000"/>
                </a:solidFill>
                <a:latin typeface="Times New Roman" panose="02020603050405020304" pitchFamily="18" charset="0"/>
              </a:rPr>
              <a:t> in namespace </a:t>
            </a:r>
            <a:r>
              <a:rPr lang="en-US" altLang="en-US" smtClean="0">
                <a:solidFill>
                  <a:srgbClr val="0000FF"/>
                </a:solidFill>
                <a:latin typeface="Lucida Console" panose="020B0609040504020204" pitchFamily="49" charset="0"/>
              </a:rPr>
              <a:t>System.Web.UI</a:t>
            </a:r>
            <a:r>
              <a:rPr lang="en-US" altLang="en-US" smtClean="0">
                <a:solidFill>
                  <a:srgbClr val="000000"/>
                </a:solidFill>
                <a:latin typeface="Times New Roman" panose="02020603050405020304" pitchFamily="18" charset="0"/>
              </a:rPr>
              <a:t>.</a:t>
            </a:r>
          </a:p>
          <a:p>
            <a:pPr eaLnBrk="1" hangingPunct="1">
              <a:lnSpc>
                <a:spcPct val="90000"/>
              </a:lnSpc>
            </a:pPr>
            <a:r>
              <a:rPr lang="en-US" altLang="en-US" smtClean="0">
                <a:solidFill>
                  <a:srgbClr val="000000"/>
                </a:solidFill>
                <a:latin typeface="Times New Roman" panose="02020603050405020304" pitchFamily="18" charset="0"/>
              </a:rPr>
              <a:t>This namespace contains classes and controls for building web-based apps.</a:t>
            </a:r>
          </a:p>
          <a:p>
            <a:pPr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Page</a:t>
            </a:r>
            <a:r>
              <a:rPr lang="en-US" altLang="en-US" smtClean="0">
                <a:solidFill>
                  <a:srgbClr val="000000"/>
                </a:solidFill>
                <a:latin typeface="Times New Roman" panose="02020603050405020304" pitchFamily="18" charset="0"/>
              </a:rPr>
              <a:t> represents the default capabilities of each page in a web app—all pages inherit directly or indirectly from this class.</a:t>
            </a:r>
          </a:p>
        </p:txBody>
      </p:sp>
      <p:sp>
        <p:nvSpPr>
          <p:cNvPr id="849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B38C"/>
                </a:solidFill>
                <a:latin typeface="Goudy Sans Medium"/>
              </a:rPr>
              <a:t>13.4.2 Examining </a:t>
            </a:r>
            <a:r>
              <a:rPr lang="en-US" dirty="0" smtClean="0">
                <a:solidFill>
                  <a:srgbClr val="33B38C"/>
                </a:solidFill>
                <a:latin typeface="Lucida Console"/>
              </a:rPr>
              <a:t>WebTime.aspx</a:t>
            </a:r>
            <a:r>
              <a:rPr lang="en-US" dirty="0" smtClean="0">
                <a:solidFill>
                  <a:srgbClr val="33B38C"/>
                </a:solidFill>
                <a:latin typeface="Goudy Sans Medium"/>
              </a:rPr>
              <a:t>’s Code-Behind File (cont.)</a:t>
            </a:r>
          </a:p>
        </p:txBody>
      </p:sp>
      <p:sp>
        <p:nvSpPr>
          <p:cNvPr id="86019"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Lines 7–12 define the </a:t>
            </a:r>
            <a:r>
              <a:rPr lang="en-US" altLang="en-US" sz="2500" smtClean="0">
                <a:solidFill>
                  <a:srgbClr val="000000"/>
                </a:solidFill>
                <a:latin typeface="Lucida Console" panose="020B0609040504020204" pitchFamily="49" charset="0"/>
              </a:rPr>
              <a:t>Page_Init</a:t>
            </a:r>
            <a:r>
              <a:rPr lang="en-US" altLang="en-US" sz="2500" smtClean="0">
                <a:solidFill>
                  <a:srgbClr val="000000"/>
                </a:solidFill>
                <a:latin typeface="Times New Roman" panose="02020603050405020304" pitchFamily="18" charset="0"/>
              </a:rPr>
              <a:t> event handler, which initializes the page in response to the page’s </a:t>
            </a:r>
            <a:r>
              <a:rPr lang="en-US" altLang="en-US" sz="2500" smtClean="0">
                <a:solidFill>
                  <a:srgbClr val="000000"/>
                </a:solidFill>
                <a:latin typeface="Lucida Console" panose="020B0609040504020204" pitchFamily="49" charset="0"/>
              </a:rPr>
              <a:t>Init</a:t>
            </a:r>
            <a:r>
              <a:rPr lang="en-US" altLang="en-US" sz="2500" smtClean="0">
                <a:solidFill>
                  <a:srgbClr val="000000"/>
                </a:solidFill>
                <a:latin typeface="Times New Roman" panose="02020603050405020304" pitchFamily="18" charset="0"/>
              </a:rPr>
              <a:t> event.</a:t>
            </a:r>
          </a:p>
          <a:p>
            <a:pPr eaLnBrk="1" hangingPunct="1">
              <a:lnSpc>
                <a:spcPct val="80000"/>
              </a:lnSpc>
            </a:pPr>
            <a:r>
              <a:rPr lang="en-US" altLang="en-US" sz="2500" smtClean="0">
                <a:solidFill>
                  <a:srgbClr val="000000"/>
                </a:solidFill>
                <a:latin typeface="Times New Roman" panose="02020603050405020304" pitchFamily="18" charset="0"/>
              </a:rPr>
              <a:t>The only initialization required for this page is to set the </a:t>
            </a:r>
            <a:r>
              <a:rPr lang="en-US" altLang="en-US" sz="2500" smtClean="0">
                <a:solidFill>
                  <a:srgbClr val="000000"/>
                </a:solidFill>
                <a:latin typeface="Lucida Console" panose="020B0609040504020204" pitchFamily="49" charset="0"/>
              </a:rPr>
              <a:t>timeLabel</a:t>
            </a:r>
            <a:r>
              <a:rPr lang="en-US" altLang="en-US" sz="2500" smtClean="0">
                <a:solidFill>
                  <a:srgbClr val="000000"/>
                </a:solidFill>
                <a:latin typeface="Times New Roman" panose="02020603050405020304" pitchFamily="18" charset="0"/>
              </a:rPr>
              <a:t>’s </a:t>
            </a:r>
            <a:r>
              <a:rPr lang="en-US" altLang="en-US" sz="2500" smtClean="0">
                <a:solidFill>
                  <a:srgbClr val="000000"/>
                </a:solidFill>
                <a:latin typeface="Lucida Console" panose="020B0609040504020204" pitchFamily="49" charset="0"/>
              </a:rPr>
              <a:t>Text</a:t>
            </a:r>
            <a:r>
              <a:rPr lang="en-US" altLang="en-US" sz="2500" smtClean="0">
                <a:solidFill>
                  <a:srgbClr val="000000"/>
                </a:solidFill>
                <a:latin typeface="Times New Roman" panose="02020603050405020304" pitchFamily="18" charset="0"/>
              </a:rPr>
              <a:t> property to the time on the web server computer.</a:t>
            </a:r>
          </a:p>
          <a:p>
            <a:pPr eaLnBrk="1" hangingPunct="1">
              <a:lnSpc>
                <a:spcPct val="80000"/>
              </a:lnSpc>
            </a:pPr>
            <a:r>
              <a:rPr lang="en-US" altLang="en-US" sz="2500" smtClean="0">
                <a:solidFill>
                  <a:srgbClr val="000000"/>
                </a:solidFill>
                <a:latin typeface="Times New Roman" panose="02020603050405020304" pitchFamily="18" charset="0"/>
              </a:rPr>
              <a:t>The statement in line 11 retrieves the current time (</a:t>
            </a:r>
            <a:r>
              <a:rPr lang="en-US" altLang="en-US" sz="2500" smtClean="0">
                <a:solidFill>
                  <a:srgbClr val="000000"/>
                </a:solidFill>
                <a:latin typeface="Lucida Console" panose="020B0609040504020204" pitchFamily="49" charset="0"/>
              </a:rPr>
              <a:t>DateTime.Now</a:t>
            </a:r>
            <a:r>
              <a:rPr lang="en-US" altLang="en-US" sz="2500" smtClean="0">
                <a:solidFill>
                  <a:srgbClr val="000000"/>
                </a:solidFill>
                <a:latin typeface="Times New Roman" panose="02020603050405020304" pitchFamily="18" charset="0"/>
              </a:rPr>
              <a:t>) and formats it as </a:t>
            </a:r>
            <a:r>
              <a:rPr lang="en-US" altLang="en-US" sz="2500" i="1" smtClean="0">
                <a:solidFill>
                  <a:srgbClr val="000000"/>
                </a:solidFill>
                <a:latin typeface="Times New Roman" panose="02020603050405020304" pitchFamily="18" charset="0"/>
              </a:rPr>
              <a:t>hh</a:t>
            </a:r>
            <a:r>
              <a:rPr lang="en-US" altLang="en-US" sz="2500" i="1" smtClean="0">
                <a:solidFill>
                  <a:srgbClr val="000000"/>
                </a:solidFill>
                <a:latin typeface="Lucida Console" panose="020B0609040504020204" pitchFamily="49" charset="0"/>
              </a:rPr>
              <a:t>:</a:t>
            </a:r>
            <a:r>
              <a:rPr lang="en-US" altLang="en-US" sz="2500" i="1" smtClean="0">
                <a:solidFill>
                  <a:srgbClr val="000000"/>
                </a:solidFill>
                <a:latin typeface="Times New Roman" panose="02020603050405020304" pitchFamily="18" charset="0"/>
              </a:rPr>
              <a:t>mm</a:t>
            </a:r>
            <a:r>
              <a:rPr lang="en-US" altLang="en-US" sz="2500" i="1" smtClean="0">
                <a:solidFill>
                  <a:srgbClr val="000000"/>
                </a:solidFill>
                <a:latin typeface="Lucida Console" panose="020B0609040504020204" pitchFamily="49" charset="0"/>
              </a:rPr>
              <a:t>:</a:t>
            </a:r>
            <a:r>
              <a:rPr lang="en-US" altLang="en-US" sz="2500" i="1" smtClean="0">
                <a:solidFill>
                  <a:srgbClr val="000000"/>
                </a:solidFill>
                <a:latin typeface="Times New Roman" panose="02020603050405020304" pitchFamily="18" charset="0"/>
              </a:rPr>
              <a:t>ss.</a:t>
            </a:r>
          </a:p>
          <a:p>
            <a:pPr eaLnBrk="1" hangingPunct="1">
              <a:lnSpc>
                <a:spcPct val="80000"/>
              </a:lnSpc>
            </a:pPr>
            <a:r>
              <a:rPr lang="en-US" altLang="en-US" sz="2500" smtClean="0">
                <a:solidFill>
                  <a:srgbClr val="000000"/>
                </a:solidFill>
                <a:latin typeface="Times New Roman" panose="02020603050405020304" pitchFamily="18" charset="0"/>
              </a:rPr>
              <a:t>For example, 9 AM is formatted as 09:00:00, and 2:30 PM is formatted as 02:30:00.</a:t>
            </a:r>
          </a:p>
          <a:p>
            <a:pPr eaLnBrk="1" hangingPunct="1">
              <a:lnSpc>
                <a:spcPct val="80000"/>
              </a:lnSpc>
            </a:pPr>
            <a:r>
              <a:rPr lang="en-US" altLang="en-US" sz="2500" smtClean="0">
                <a:solidFill>
                  <a:srgbClr val="000000"/>
                </a:solidFill>
                <a:latin typeface="Times New Roman" panose="02020603050405020304" pitchFamily="18" charset="0"/>
              </a:rPr>
              <a:t>As you’ll see, variable </a:t>
            </a:r>
            <a:r>
              <a:rPr lang="en-US" altLang="en-US" sz="2500" smtClean="0">
                <a:solidFill>
                  <a:srgbClr val="000000"/>
                </a:solidFill>
                <a:latin typeface="Lucida Console" panose="020B0609040504020204" pitchFamily="49" charset="0"/>
              </a:rPr>
              <a:t>timeLabel</a:t>
            </a:r>
            <a:r>
              <a:rPr lang="en-US" altLang="en-US" sz="2500" smtClean="0">
                <a:solidFill>
                  <a:srgbClr val="000000"/>
                </a:solidFill>
                <a:latin typeface="Times New Roman" panose="02020603050405020304" pitchFamily="18" charset="0"/>
              </a:rPr>
              <a:t> represents an ASP.NET </a:t>
            </a:r>
            <a:r>
              <a:rPr lang="en-US" altLang="en-US" sz="2500" smtClean="0">
                <a:solidFill>
                  <a:srgbClr val="000000"/>
                </a:solidFill>
                <a:latin typeface="Lucida Console" panose="020B0609040504020204" pitchFamily="49" charset="0"/>
              </a:rPr>
              <a:t>Label</a:t>
            </a:r>
            <a:r>
              <a:rPr lang="en-US" altLang="en-US" sz="2500" smtClean="0">
                <a:solidFill>
                  <a:srgbClr val="000000"/>
                </a:solidFill>
                <a:latin typeface="Times New Roman" panose="02020603050405020304" pitchFamily="18" charset="0"/>
              </a:rPr>
              <a:t> </a:t>
            </a:r>
            <a:r>
              <a:rPr lang="en-US" altLang="en-US" sz="2500" i="1" smtClean="0">
                <a:solidFill>
                  <a:srgbClr val="000000"/>
                </a:solidFill>
                <a:latin typeface="Times New Roman" panose="02020603050405020304" pitchFamily="18" charset="0"/>
              </a:rPr>
              <a:t>control</a:t>
            </a:r>
            <a:r>
              <a:rPr lang="en-US" altLang="en-US" sz="2500" smtClean="0">
                <a:solidFill>
                  <a:srgbClr val="000000"/>
                </a:solidFill>
                <a:latin typeface="Times New Roman" panose="02020603050405020304" pitchFamily="18" charset="0"/>
              </a:rPr>
              <a:t>.</a:t>
            </a:r>
          </a:p>
          <a:p>
            <a:pPr eaLnBrk="1" hangingPunct="1">
              <a:lnSpc>
                <a:spcPct val="80000"/>
              </a:lnSpc>
            </a:pPr>
            <a:r>
              <a:rPr lang="en-US" altLang="en-US" sz="2500" smtClean="0">
                <a:solidFill>
                  <a:srgbClr val="000000"/>
                </a:solidFill>
                <a:latin typeface="Times New Roman" panose="02020603050405020304" pitchFamily="18" charset="0"/>
              </a:rPr>
              <a:t>The ASP.NET controls are defined in namespace </a:t>
            </a:r>
            <a:r>
              <a:rPr lang="en-US" altLang="en-US" sz="2500" smtClean="0">
                <a:solidFill>
                  <a:srgbClr val="0000FF"/>
                </a:solidFill>
                <a:latin typeface="Lucida Console" panose="020B0609040504020204" pitchFamily="49" charset="0"/>
              </a:rPr>
              <a:t>System.Web.UI.WebControls</a:t>
            </a:r>
            <a:r>
              <a:rPr lang="en-US" altLang="en-US" sz="2500" smtClean="0">
                <a:solidFill>
                  <a:srgbClr val="000000"/>
                </a:solidFill>
                <a:latin typeface="Times New Roman" panose="02020603050405020304" pitchFamily="18" charset="0"/>
              </a:rPr>
              <a:t>.</a:t>
            </a:r>
          </a:p>
        </p:txBody>
      </p:sp>
      <p:sp>
        <p:nvSpPr>
          <p:cNvPr id="870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3380E6"/>
                </a:solidFill>
                <a:latin typeface="Arial"/>
              </a:rPr>
              <a:t>13.5  Standard Web Controls: Designing a Form</a:t>
            </a:r>
          </a:p>
        </p:txBody>
      </p:sp>
      <p:sp>
        <p:nvSpPr>
          <p:cNvPr id="870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This section introduces some of the web controls located in the </a:t>
            </a:r>
            <a:r>
              <a:rPr lang="en-US" altLang="en-US" smtClean="0">
                <a:solidFill>
                  <a:srgbClr val="000000"/>
                </a:solidFill>
                <a:latin typeface="Arial" panose="020B0604020202020204" pitchFamily="34" charset="0"/>
              </a:rPr>
              <a:t>Standard</a:t>
            </a:r>
            <a:r>
              <a:rPr lang="en-US" altLang="en-US" smtClean="0">
                <a:solidFill>
                  <a:srgbClr val="000000"/>
                </a:solidFill>
                <a:latin typeface="Times New Roman" panose="02020603050405020304" pitchFamily="18" charset="0"/>
              </a:rPr>
              <a:t> section of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(Fig. 13.11).</a:t>
            </a:r>
          </a:p>
          <a:p>
            <a:pPr eaLnBrk="1" hangingPunct="1"/>
            <a:r>
              <a:rPr lang="en-US" altLang="en-US" smtClean="0">
                <a:solidFill>
                  <a:srgbClr val="000000"/>
                </a:solidFill>
                <a:latin typeface="Times New Roman" panose="02020603050405020304" pitchFamily="18" charset="0"/>
              </a:rPr>
              <a:t>Figure 13.21 summarizes the controls used in the next example.</a:t>
            </a:r>
          </a:p>
        </p:txBody>
      </p:sp>
      <p:sp>
        <p:nvSpPr>
          <p:cNvPr id="880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vbhtp6_13_ASP.NET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Controls</a:t>
            </a:r>
            <a:endParaRPr lang="en-US" dirty="0" smtClean="0">
              <a:solidFill>
                <a:srgbClr val="3380E6"/>
              </a:solidFill>
              <a:latin typeface="Arial"/>
            </a:endParaRPr>
          </a:p>
        </p:txBody>
      </p:sp>
      <p:sp>
        <p:nvSpPr>
          <p:cNvPr id="9011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A Form Gathering User Input</a:t>
            </a:r>
          </a:p>
          <a:p>
            <a:pPr eaLnBrk="1" hangingPunct="1">
              <a:defRPr/>
            </a:pPr>
            <a:r>
              <a:rPr lang="en-US" dirty="0" smtClean="0">
                <a:solidFill>
                  <a:srgbClr val="000000"/>
                </a:solidFill>
                <a:latin typeface="Times New Roman" pitchFamily="18" charset="0"/>
              </a:rPr>
              <a:t>Figure 13.22 depicts a form for gathering user input.</a:t>
            </a:r>
          </a:p>
          <a:p>
            <a:pPr eaLnBrk="1" hangingPunct="1">
              <a:defRPr/>
            </a:pPr>
            <a:r>
              <a:rPr lang="en-US" dirty="0" smtClean="0">
                <a:solidFill>
                  <a:srgbClr val="000000"/>
                </a:solidFill>
                <a:latin typeface="Times New Roman" pitchFamily="18" charset="0"/>
              </a:rPr>
              <a:t>This example does not perform any tasks—that is, no action occurs when the user clicks </a:t>
            </a:r>
            <a:r>
              <a:rPr lang="en-US" dirty="0" smtClean="0">
                <a:solidFill>
                  <a:srgbClr val="000000"/>
                </a:solidFill>
                <a:latin typeface="Arial" pitchFamily="34" charset="0"/>
              </a:rPr>
              <a:t>Register</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As an exercise, we ask you to provide the functionality.</a:t>
            </a:r>
          </a:p>
          <a:p>
            <a:pPr eaLnBrk="1" hangingPunct="1">
              <a:defRPr/>
            </a:pPr>
            <a:r>
              <a:rPr lang="en-US" dirty="0" smtClean="0">
                <a:solidFill>
                  <a:srgbClr val="000000"/>
                </a:solidFill>
                <a:latin typeface="Times New Roman" pitchFamily="18" charset="0"/>
              </a:rPr>
              <a:t>Here we focus on the steps for adding these controls to a Web Form and for setting their properties.</a:t>
            </a:r>
          </a:p>
          <a:p>
            <a:pPr eaLnBrk="1" hangingPunct="1">
              <a:defRPr/>
            </a:pPr>
            <a:r>
              <a:rPr lang="en-US" dirty="0" smtClean="0">
                <a:solidFill>
                  <a:srgbClr val="000000"/>
                </a:solidFill>
                <a:latin typeface="Times New Roman" pitchFamily="18" charset="0"/>
              </a:rPr>
              <a:t>Subsequent examples demonstrate how to handle the events of many of these controls.</a:t>
            </a:r>
          </a:p>
          <a:p>
            <a:pPr eaLnBrk="1" hangingPunct="1">
              <a:defRPr/>
            </a:pPr>
            <a:endParaRPr lang="en-US" dirty="0" smtClean="0">
              <a:solidFill>
                <a:srgbClr val="000000"/>
              </a:solidFill>
              <a:latin typeface="Times New Roman" pitchFamily="18" charset="0"/>
            </a:endParaRPr>
          </a:p>
        </p:txBody>
      </p:sp>
      <p:sp>
        <p:nvSpPr>
          <p:cNvPr id="901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vbhtp6_13_ASP.NET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 (</a:t>
            </a:r>
            <a:r>
              <a:rPr lang="en-US" dirty="0">
                <a:solidFill>
                  <a:srgbClr val="3380E6"/>
                </a:solidFill>
                <a:latin typeface="Arial"/>
              </a:rPr>
              <a:t>cont.)</a:t>
            </a:r>
            <a:endParaRPr lang="en-US" dirty="0" smtClean="0">
              <a:solidFill>
                <a:srgbClr val="3380E6"/>
              </a:solidFill>
              <a:latin typeface="Arial"/>
            </a:endParaRPr>
          </a:p>
        </p:txBody>
      </p:sp>
      <p:sp>
        <p:nvSpPr>
          <p:cNvPr id="91139"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To execute this app:</a:t>
            </a:r>
          </a:p>
          <a:p>
            <a:pPr lvl="1" eaLnBrk="1" hangingPunct="1"/>
            <a:r>
              <a:rPr lang="en-US" altLang="en-US" dirty="0" smtClean="0">
                <a:solidFill>
                  <a:srgbClr val="000000"/>
                </a:solidFill>
                <a:latin typeface="Times New Roman" panose="02020603050405020304" pitchFamily="18" charset="0"/>
              </a:rPr>
              <a:t>Select </a:t>
            </a:r>
            <a:r>
              <a:rPr lang="en-US" altLang="en-US" dirty="0" smtClean="0">
                <a:solidFill>
                  <a:srgbClr val="000000"/>
                </a:solidFill>
                <a:latin typeface="Arial" panose="020B0604020202020204" pitchFamily="34" charset="0"/>
              </a:rPr>
              <a:t>Open Web Site…</a:t>
            </a:r>
            <a:r>
              <a:rPr lang="en-US" altLang="en-US" dirty="0" smtClean="0">
                <a:solidFill>
                  <a:srgbClr val="000000"/>
                </a:solidFill>
                <a:latin typeface="Times New Roman" panose="02020603050405020304" pitchFamily="18" charset="0"/>
              </a:rPr>
              <a:t> from the </a:t>
            </a:r>
            <a:r>
              <a:rPr lang="en-US" altLang="en-US" dirty="0" smtClean="0">
                <a:solidFill>
                  <a:srgbClr val="000000"/>
                </a:solidFill>
                <a:latin typeface="Arial" panose="020B0604020202020204" pitchFamily="34" charset="0"/>
              </a:rPr>
              <a:t>FILE </a:t>
            </a:r>
            <a:r>
              <a:rPr lang="en-US" altLang="en-US" dirty="0" smtClean="0">
                <a:solidFill>
                  <a:srgbClr val="000000"/>
                </a:solidFill>
                <a:latin typeface="Times New Roman" panose="02020603050405020304" pitchFamily="18" charset="0"/>
              </a:rPr>
              <a:t>menu.</a:t>
            </a:r>
          </a:p>
          <a:p>
            <a:pPr lvl="1" eaLnBrk="1" hangingPunct="1"/>
            <a:r>
              <a:rPr lang="en-US" altLang="en-US" dirty="0" smtClean="0">
                <a:solidFill>
                  <a:srgbClr val="000000"/>
                </a:solidFill>
                <a:latin typeface="Times New Roman" panose="02020603050405020304" pitchFamily="18" charset="0"/>
              </a:rPr>
              <a:t>In the </a:t>
            </a:r>
            <a:r>
              <a:rPr lang="en-US" altLang="en-US" dirty="0" smtClean="0">
                <a:solidFill>
                  <a:srgbClr val="000000"/>
                </a:solidFill>
                <a:latin typeface="Arial" panose="020B0604020202020204" pitchFamily="34" charset="0"/>
              </a:rPr>
              <a:t>Open Web Site</a:t>
            </a:r>
            <a:r>
              <a:rPr lang="en-US" altLang="en-US" dirty="0" smtClean="0">
                <a:solidFill>
                  <a:srgbClr val="000000"/>
                </a:solidFill>
                <a:latin typeface="Times New Roman" panose="02020603050405020304" pitchFamily="18" charset="0"/>
              </a:rPr>
              <a:t> dialog, ensure that </a:t>
            </a:r>
            <a:r>
              <a:rPr lang="en-US" altLang="en-US" dirty="0" smtClean="0">
                <a:solidFill>
                  <a:srgbClr val="000000"/>
                </a:solidFill>
                <a:latin typeface="Arial" panose="020B0604020202020204" pitchFamily="34" charset="0"/>
              </a:rPr>
              <a:t>File System</a:t>
            </a:r>
            <a:r>
              <a:rPr lang="en-US" altLang="en-US" dirty="0" smtClean="0">
                <a:solidFill>
                  <a:srgbClr val="000000"/>
                </a:solidFill>
                <a:latin typeface="Times New Roman" panose="02020603050405020304" pitchFamily="18" charset="0"/>
              </a:rPr>
              <a:t> is selected, then navigate to this chapter’s examples, select the </a:t>
            </a:r>
            <a:r>
              <a:rPr lang="en-US" altLang="en-US" dirty="0" err="1" smtClean="0">
                <a:solidFill>
                  <a:srgbClr val="000000"/>
                </a:solidFill>
                <a:latin typeface="Lucida Console" panose="020B0609040504020204" pitchFamily="49" charset="0"/>
              </a:rPr>
              <a:t>WebControls</a:t>
            </a:r>
            <a:r>
              <a:rPr lang="en-US" altLang="en-US" dirty="0" smtClean="0">
                <a:solidFill>
                  <a:srgbClr val="000000"/>
                </a:solidFill>
                <a:latin typeface="Times New Roman" panose="02020603050405020304" pitchFamily="18" charset="0"/>
              </a:rPr>
              <a:t> folder and click the </a:t>
            </a:r>
            <a:r>
              <a:rPr lang="en-US" altLang="en-US" dirty="0" smtClean="0">
                <a:solidFill>
                  <a:srgbClr val="000000"/>
                </a:solidFill>
                <a:latin typeface="Arial" panose="020B0604020202020204" pitchFamily="34" charset="0"/>
              </a:rPr>
              <a:t>Open</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Button</a:t>
            </a:r>
            <a:r>
              <a:rPr lang="en-US" altLang="en-US" dirty="0" smtClean="0">
                <a:solidFill>
                  <a:srgbClr val="000000"/>
                </a:solidFill>
                <a:latin typeface="Times New Roman" panose="02020603050405020304" pitchFamily="18" charset="0"/>
              </a:rPr>
              <a:t>. </a:t>
            </a:r>
          </a:p>
          <a:p>
            <a:pPr lvl="1" eaLnBrk="1" hangingPunct="1"/>
            <a:r>
              <a:rPr lang="en-US" altLang="en-US" dirty="0" smtClean="0">
                <a:solidFill>
                  <a:srgbClr val="000000"/>
                </a:solidFill>
                <a:latin typeface="Times New Roman" panose="02020603050405020304" pitchFamily="18" charset="0"/>
              </a:rPr>
              <a:t>Select </a:t>
            </a:r>
            <a:r>
              <a:rPr lang="en-US" altLang="en-US" dirty="0" smtClean="0">
                <a:solidFill>
                  <a:srgbClr val="000000"/>
                </a:solidFill>
                <a:latin typeface="Lucida Console" panose="020B0609040504020204" pitchFamily="49" charset="0"/>
              </a:rPr>
              <a:t>WebControls.aspx</a:t>
            </a:r>
            <a:r>
              <a:rPr lang="en-US" altLang="en-US" dirty="0" smtClean="0">
                <a:solidFill>
                  <a:srgbClr val="000000"/>
                </a:solidFill>
                <a:latin typeface="Times New Roman" panose="02020603050405020304" pitchFamily="18" charset="0"/>
              </a:rPr>
              <a:t> in the </a:t>
            </a:r>
            <a:r>
              <a:rPr lang="en-US" altLang="en-US" dirty="0" smtClean="0">
                <a:solidFill>
                  <a:srgbClr val="000000"/>
                </a:solidFill>
                <a:latin typeface="Arial" panose="020B0604020202020204" pitchFamily="34" charset="0"/>
              </a:rPr>
              <a:t>Solution Explorer</a:t>
            </a:r>
            <a:r>
              <a:rPr lang="en-US" altLang="en-US" dirty="0" smtClean="0">
                <a:solidFill>
                  <a:srgbClr val="000000"/>
                </a:solidFill>
                <a:latin typeface="Times New Roman" panose="02020603050405020304" pitchFamily="18" charset="0"/>
              </a:rPr>
              <a:t>, then type </a:t>
            </a:r>
            <a:r>
              <a:rPr lang="en-US" altLang="en-US" i="1" dirty="0" smtClean="0">
                <a:solidFill>
                  <a:srgbClr val="000000"/>
                </a:solidFill>
                <a:latin typeface="Times New Roman" panose="02020603050405020304" pitchFamily="18" charset="0"/>
              </a:rPr>
              <a:t>Ctrl + F5 </a:t>
            </a:r>
            <a:r>
              <a:rPr lang="en-US" altLang="en-US" dirty="0" smtClean="0">
                <a:solidFill>
                  <a:srgbClr val="000000"/>
                </a:solidFill>
                <a:latin typeface="Times New Roman" panose="02020603050405020304" pitchFamily="18" charset="0"/>
              </a:rPr>
              <a:t>to execute the web app in your default web browser.   </a:t>
            </a:r>
          </a:p>
        </p:txBody>
      </p:sp>
      <p:sp>
        <p:nvSpPr>
          <p:cNvPr id="931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421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1: Creating the Web Site</a:t>
            </a:r>
          </a:p>
          <a:p>
            <a:pPr eaLnBrk="1" hangingPunct="1">
              <a:defRPr/>
            </a:pPr>
            <a:r>
              <a:rPr lang="en-US" dirty="0" smtClean="0">
                <a:solidFill>
                  <a:srgbClr val="000000"/>
                </a:solidFill>
                <a:latin typeface="Times New Roman" pitchFamily="18" charset="0"/>
              </a:rPr>
              <a:t>To begin, follow the steps in Section 13.4.1 to create an </a:t>
            </a:r>
            <a:r>
              <a:rPr lang="en-US" dirty="0" smtClean="0">
                <a:solidFill>
                  <a:srgbClr val="000000"/>
                </a:solidFill>
                <a:latin typeface="Arial" pitchFamily="34" charset="0"/>
              </a:rPr>
              <a:t>Empty Web Site</a:t>
            </a:r>
            <a:r>
              <a:rPr lang="en-US" dirty="0" smtClean="0">
                <a:solidFill>
                  <a:srgbClr val="000000"/>
                </a:solidFill>
                <a:latin typeface="Times New Roman" pitchFamily="18" charset="0"/>
              </a:rPr>
              <a:t> named </a:t>
            </a:r>
            <a:r>
              <a:rPr lang="en-US" dirty="0" smtClean="0">
                <a:solidFill>
                  <a:srgbClr val="000000"/>
                </a:solidFill>
                <a:latin typeface="Lucida Console" pitchFamily="49" charset="0"/>
              </a:rPr>
              <a:t>WebControls</a:t>
            </a:r>
            <a:r>
              <a:rPr lang="en-US" dirty="0" smtClean="0">
                <a:solidFill>
                  <a:srgbClr val="000000"/>
                </a:solidFill>
                <a:latin typeface="Times New Roman" pitchFamily="18" charset="0"/>
              </a:rPr>
              <a:t>, then add a Web Form named </a:t>
            </a:r>
            <a:r>
              <a:rPr lang="en-US" dirty="0" smtClean="0">
                <a:solidFill>
                  <a:srgbClr val="000000"/>
                </a:solidFill>
                <a:latin typeface="Lucida Console" pitchFamily="49" charset="0"/>
              </a:rPr>
              <a:t>WebControls.aspx</a:t>
            </a:r>
            <a:r>
              <a:rPr lang="en-US" dirty="0" smtClean="0">
                <a:solidFill>
                  <a:srgbClr val="000000"/>
                </a:solidFill>
                <a:latin typeface="Times New Roman" pitchFamily="18" charset="0"/>
              </a:rPr>
              <a:t> to the project.</a:t>
            </a:r>
          </a:p>
          <a:p>
            <a:pPr eaLnBrk="1" hangingPunct="1">
              <a:defRPr/>
            </a:pPr>
            <a:r>
              <a:rPr lang="en-US" dirty="0" smtClean="0">
                <a:solidFill>
                  <a:srgbClr val="000000"/>
                </a:solidFill>
                <a:latin typeface="Times New Roman" pitchFamily="18" charset="0"/>
              </a:rPr>
              <a:t>Set the document’s </a:t>
            </a:r>
            <a:r>
              <a:rPr lang="en-US" dirty="0" smtClean="0">
                <a:solidFill>
                  <a:srgbClr val="000000"/>
                </a:solidFill>
                <a:latin typeface="Lucida Console" pitchFamily="49" charset="0"/>
              </a:rPr>
              <a:t>Title</a:t>
            </a:r>
            <a:r>
              <a:rPr lang="en-US" dirty="0" smtClean="0">
                <a:solidFill>
                  <a:srgbClr val="000000"/>
                </a:solidFill>
                <a:latin typeface="Times New Roman" pitchFamily="18" charset="0"/>
              </a:rPr>
              <a:t> property to </a:t>
            </a:r>
            <a:r>
              <a:rPr lang="en-US" dirty="0" smtClean="0">
                <a:solidFill>
                  <a:srgbClr val="000000"/>
                </a:solidFill>
                <a:latin typeface="Lucida Console" pitchFamily="49" charset="0"/>
              </a:rPr>
              <a:t>"Web</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Controls</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Demonstration"</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Right click </a:t>
            </a:r>
            <a:r>
              <a:rPr lang="en-US" dirty="0" smtClean="0">
                <a:solidFill>
                  <a:srgbClr val="000000"/>
                </a:solidFill>
                <a:latin typeface="Lucida Console" pitchFamily="49" charset="0"/>
              </a:rPr>
              <a:t>WebControls.aspx</a:t>
            </a:r>
            <a:r>
              <a:rPr lang="en-US" dirty="0" smtClean="0">
                <a:solidFill>
                  <a:srgbClr val="000000"/>
                </a:solidFill>
                <a:latin typeface="Times New Roman" pitchFamily="18" charset="0"/>
              </a:rPr>
              <a:t> in the </a:t>
            </a:r>
            <a:r>
              <a:rPr lang="en-US" dirty="0" smtClean="0">
                <a:solidFill>
                  <a:srgbClr val="000000"/>
                </a:solidFill>
                <a:latin typeface="Arial" pitchFamily="34" charset="0"/>
              </a:rPr>
              <a:t>Solution Explorer</a:t>
            </a:r>
            <a:r>
              <a:rPr lang="en-US" dirty="0" smtClean="0">
                <a:solidFill>
                  <a:srgbClr val="000000"/>
                </a:solidFill>
                <a:latin typeface="Times New Roman" pitchFamily="18" charset="0"/>
              </a:rPr>
              <a:t> and select </a:t>
            </a:r>
            <a:r>
              <a:rPr lang="en-US" dirty="0" smtClean="0">
                <a:solidFill>
                  <a:srgbClr val="000000"/>
                </a:solidFill>
                <a:latin typeface="Arial" pitchFamily="34" charset="0"/>
              </a:rPr>
              <a:t>Set As Start Page</a:t>
            </a:r>
            <a:r>
              <a:rPr lang="en-US" dirty="0" smtClean="0">
                <a:solidFill>
                  <a:srgbClr val="000000"/>
                </a:solidFill>
                <a:latin typeface="Times New Roman" pitchFamily="18" charset="0"/>
              </a:rPr>
              <a:t> to ensure that this page loads when you execute the app. </a:t>
            </a:r>
          </a:p>
        </p:txBody>
      </p:sp>
      <p:sp>
        <p:nvSpPr>
          <p:cNvPr id="942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523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2: Adding the Images to the Project</a:t>
            </a:r>
          </a:p>
          <a:p>
            <a:pPr eaLnBrk="1" hangingPunct="1">
              <a:defRPr/>
            </a:pPr>
            <a:r>
              <a:rPr lang="en-US" dirty="0" smtClean="0">
                <a:solidFill>
                  <a:srgbClr val="000000"/>
                </a:solidFill>
                <a:latin typeface="Times New Roman" pitchFamily="18" charset="0"/>
              </a:rPr>
              <a:t>The images used in this example are located in the </a:t>
            </a:r>
            <a:r>
              <a:rPr lang="en-US" dirty="0">
                <a:solidFill>
                  <a:srgbClr val="000000"/>
                </a:solidFill>
                <a:latin typeface="Lucida Console" pitchFamily="49" charset="0"/>
              </a:rPr>
              <a:t>I</a:t>
            </a:r>
            <a:r>
              <a:rPr lang="en-US" dirty="0" smtClean="0">
                <a:solidFill>
                  <a:srgbClr val="000000"/>
                </a:solidFill>
                <a:latin typeface="Lucida Console" pitchFamily="49" charset="0"/>
              </a:rPr>
              <a:t>mages</a:t>
            </a:r>
            <a:r>
              <a:rPr lang="en-US" dirty="0" smtClean="0">
                <a:solidFill>
                  <a:srgbClr val="000000"/>
                </a:solidFill>
                <a:latin typeface="Times New Roman" pitchFamily="18" charset="0"/>
              </a:rPr>
              <a:t> folder in the Lab Exercises section of my Moodle site.</a:t>
            </a:r>
          </a:p>
          <a:p>
            <a:pPr eaLnBrk="1" hangingPunct="1">
              <a:defRPr/>
            </a:pPr>
            <a:r>
              <a:rPr lang="en-US" dirty="0" smtClean="0">
                <a:solidFill>
                  <a:srgbClr val="000000"/>
                </a:solidFill>
                <a:latin typeface="Times New Roman" pitchFamily="18" charset="0"/>
              </a:rPr>
              <a:t>Before you can display this app’s images in the Web Form, they must be download and added to your project.</a:t>
            </a:r>
          </a:p>
        </p:txBody>
      </p:sp>
      <p:sp>
        <p:nvSpPr>
          <p:cNvPr id="952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13.1  Introduction</a:t>
            </a:r>
          </a:p>
        </p:txBody>
      </p:sp>
      <p:sp>
        <p:nvSpPr>
          <p:cNvPr id="3" name="Text Placeholder 2"/>
          <p:cNvSpPr>
            <a:spLocks noGrp="1"/>
          </p:cNvSpPr>
          <p:nvPr>
            <p:ph type="body" idx="1"/>
          </p:nvPr>
        </p:nvSpPr>
        <p:spPr>
          <a:xfrm>
            <a:off x="457200" y="1219200"/>
            <a:ext cx="8229600" cy="4525963"/>
          </a:xfrm>
        </p:spPr>
        <p:txBody>
          <a:bodyPr>
            <a:normAutofit lnSpcReduction="1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Times New Roman" pitchFamily="18" charset="0"/>
              </a:rPr>
              <a:t>Online Chapter—Web App Development with ASP.NET: A Deeper Look</a:t>
            </a:r>
          </a:p>
          <a:p>
            <a:pPr eaLnBrk="1" hangingPunct="1">
              <a:lnSpc>
                <a:spcPct val="90000"/>
              </a:lnSpc>
              <a:defRPr/>
            </a:pPr>
            <a:r>
              <a:rPr lang="en-US" dirty="0" smtClean="0">
                <a:solidFill>
                  <a:srgbClr val="000000"/>
                </a:solidFill>
                <a:latin typeface="Times New Roman" pitchFamily="18" charset="0"/>
              </a:rPr>
              <a:t>In the online Chapter 24, Web App Development with ASP.NET: A Deeper Look, we present several additional web-app development topics, including:</a:t>
            </a:r>
          </a:p>
          <a:p>
            <a:pPr lvl="1" eaLnBrk="1" hangingPunct="1">
              <a:lnSpc>
                <a:spcPct val="90000"/>
              </a:lnSpc>
              <a:defRPr/>
            </a:pPr>
            <a:r>
              <a:rPr lang="en-US" dirty="0" smtClean="0">
                <a:solidFill>
                  <a:srgbClr val="000000"/>
                </a:solidFill>
                <a:latin typeface="Times New Roman" pitchFamily="18" charset="0"/>
              </a:rPr>
              <a:t>master pages to maintain a uniform look-and-feel across the pages in a web app</a:t>
            </a:r>
          </a:p>
          <a:p>
            <a:pPr lvl="1" eaLnBrk="1" hangingPunct="1">
              <a:lnSpc>
                <a:spcPct val="90000"/>
              </a:lnSpc>
              <a:defRPr/>
            </a:pPr>
            <a:r>
              <a:rPr lang="en-US" dirty="0" smtClean="0">
                <a:solidFill>
                  <a:srgbClr val="000000"/>
                </a:solidFill>
                <a:latin typeface="Times New Roman" pitchFamily="18" charset="0"/>
              </a:rPr>
              <a:t>creating password-protected websites with registration and login capabilities</a:t>
            </a:r>
          </a:p>
          <a:p>
            <a:pPr lvl="1" eaLnBrk="1" hangingPunct="1">
              <a:lnSpc>
                <a:spcPct val="90000"/>
              </a:lnSpc>
              <a:defRPr/>
            </a:pPr>
            <a:r>
              <a:rPr lang="en-US" dirty="0" smtClean="0">
                <a:solidFill>
                  <a:srgbClr val="000000"/>
                </a:solidFill>
                <a:latin typeface="Times New Roman" pitchFamily="18" charset="0"/>
              </a:rPr>
              <a:t>using the </a:t>
            </a:r>
            <a:r>
              <a:rPr lang="en-US" dirty="0" smtClean="0">
                <a:solidFill>
                  <a:srgbClr val="000000"/>
                </a:solidFill>
                <a:latin typeface="Arial" pitchFamily="34" charset="0"/>
              </a:rPr>
              <a:t>Web Site Administration Tool</a:t>
            </a:r>
            <a:r>
              <a:rPr lang="en-US" dirty="0" smtClean="0">
                <a:solidFill>
                  <a:srgbClr val="000000"/>
                </a:solidFill>
                <a:latin typeface="Times New Roman" pitchFamily="18" charset="0"/>
              </a:rPr>
              <a:t> to specify which parts of a website are password protected</a:t>
            </a:r>
          </a:p>
          <a:p>
            <a:pPr lvl="1" eaLnBrk="1" hangingPunct="1">
              <a:lnSpc>
                <a:spcPct val="90000"/>
              </a:lnSpc>
              <a:defRPr/>
            </a:pPr>
            <a:r>
              <a:rPr lang="en-US" dirty="0" smtClean="0">
                <a:solidFill>
                  <a:srgbClr val="000000"/>
                </a:solidFill>
                <a:latin typeface="Times New Roman" pitchFamily="18" charset="0"/>
              </a:rPr>
              <a:t>using ASP.NET AJAX to quickly and easily improve the user experience for your web apps, giving them responsiveness comparable to that of desktop apps.</a:t>
            </a:r>
          </a:p>
        </p:txBody>
      </p:sp>
      <p:sp>
        <p:nvSpPr>
          <p:cNvPr id="174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4211"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To add the </a:t>
            </a:r>
            <a:r>
              <a:rPr lang="en-US" altLang="en-US" dirty="0" smtClean="0">
                <a:solidFill>
                  <a:srgbClr val="000000"/>
                </a:solidFill>
                <a:latin typeface="Lucida Console" panose="020B0609040504020204" pitchFamily="49" charset="0"/>
              </a:rPr>
              <a:t>Images</a:t>
            </a:r>
            <a:r>
              <a:rPr lang="en-US" altLang="en-US" dirty="0" smtClean="0">
                <a:solidFill>
                  <a:srgbClr val="000000"/>
                </a:solidFill>
                <a:latin typeface="Times New Roman" panose="02020603050405020304" pitchFamily="18" charset="0"/>
              </a:rPr>
              <a:t> folder to your project:</a:t>
            </a:r>
          </a:p>
          <a:p>
            <a:pPr lvl="1" eaLnBrk="1" hangingPunct="1"/>
            <a:r>
              <a:rPr lang="en-US" altLang="en-US" dirty="0" smtClean="0">
                <a:solidFill>
                  <a:srgbClr val="000000"/>
                </a:solidFill>
                <a:latin typeface="Times New Roman" panose="02020603050405020304" pitchFamily="18" charset="0"/>
              </a:rPr>
              <a:t>Download the Images folder from Moodle onto your machine. Do this by clicking on the Images link in Moodle, then click the Edit button and then click on the Download All icon.</a:t>
            </a:r>
          </a:p>
          <a:p>
            <a:pPr lvl="1" eaLnBrk="1" hangingPunct="1"/>
            <a:r>
              <a:rPr lang="en-US" altLang="en-US" dirty="0" smtClean="0">
                <a:solidFill>
                  <a:srgbClr val="000000"/>
                </a:solidFill>
                <a:latin typeface="Times New Roman" panose="02020603050405020304" pitchFamily="18" charset="0"/>
              </a:rPr>
              <a:t>Locate and unzip the downloaded Images folder. Select and copy all the images in this folder.</a:t>
            </a:r>
          </a:p>
          <a:p>
            <a:pPr lvl="1" eaLnBrk="1" hangingPunct="1"/>
            <a:r>
              <a:rPr lang="en-US" altLang="en-US" dirty="0" smtClean="0">
                <a:solidFill>
                  <a:srgbClr val="000000"/>
                </a:solidFill>
                <a:latin typeface="Times New Roman" panose="02020603050405020304" pitchFamily="18" charset="0"/>
              </a:rPr>
              <a:t>In Visual Studio, right-click on the </a:t>
            </a:r>
            <a:r>
              <a:rPr lang="en-US" altLang="en-US" smtClean="0">
                <a:solidFill>
                  <a:srgbClr val="000000"/>
                </a:solidFill>
                <a:latin typeface="Times New Roman" panose="02020603050405020304" pitchFamily="18" charset="0"/>
              </a:rPr>
              <a:t>project (WebControls</a:t>
            </a:r>
            <a:r>
              <a:rPr lang="en-US" altLang="en-US" dirty="0" smtClean="0">
                <a:solidFill>
                  <a:srgbClr val="000000"/>
                </a:solidFill>
                <a:latin typeface="Times New Roman" panose="02020603050405020304" pitchFamily="18" charset="0"/>
              </a:rPr>
              <a:t>) in </a:t>
            </a:r>
            <a:r>
              <a:rPr lang="en-US" altLang="en-US" dirty="0" smtClean="0">
                <a:solidFill>
                  <a:srgbClr val="000000"/>
                </a:solidFill>
                <a:latin typeface="Arial" panose="020B0604020202020204" pitchFamily="34" charset="0"/>
              </a:rPr>
              <a:t>Solution Explorer</a:t>
            </a:r>
            <a:r>
              <a:rPr lang="en-US" altLang="en-US" dirty="0" smtClean="0">
                <a:solidFill>
                  <a:srgbClr val="000000"/>
                </a:solidFill>
                <a:latin typeface="Times New Roman" panose="02020603050405020304" pitchFamily="18" charset="0"/>
              </a:rPr>
              <a:t> and select </a:t>
            </a:r>
            <a:r>
              <a:rPr lang="en-US" altLang="en-US" sz="2400" dirty="0" smtClean="0">
                <a:solidFill>
                  <a:srgbClr val="000000"/>
                </a:solidFill>
                <a:latin typeface="Arial" panose="020B0604020202020204" pitchFamily="34" charset="0"/>
              </a:rPr>
              <a:t>Add &gt; New Folder. </a:t>
            </a:r>
            <a:r>
              <a:rPr lang="en-US" altLang="en-US" dirty="0" smtClean="0">
                <a:solidFill>
                  <a:srgbClr val="000000"/>
                </a:solidFill>
                <a:latin typeface="Times New Roman" panose="02020603050405020304" pitchFamily="18" charset="0"/>
              </a:rPr>
              <a:t>Rename the folder as Images.</a:t>
            </a:r>
          </a:p>
          <a:p>
            <a:pPr lvl="1" eaLnBrk="1" hangingPunct="1"/>
            <a:r>
              <a:rPr lang="en-US" altLang="en-US" dirty="0" smtClean="0">
                <a:solidFill>
                  <a:srgbClr val="000000"/>
                </a:solidFill>
                <a:latin typeface="Times New Roman" panose="02020603050405020304" pitchFamily="18" charset="0"/>
              </a:rPr>
              <a:t>Right-click on this folder and paste the images you previously copied.</a:t>
            </a:r>
          </a:p>
        </p:txBody>
      </p:sp>
      <p:sp>
        <p:nvSpPr>
          <p:cNvPr id="962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728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3: Adding Text and an Image to the Form</a:t>
            </a:r>
          </a:p>
          <a:p>
            <a:pPr eaLnBrk="1" hangingPunct="1">
              <a:defRPr/>
            </a:pPr>
            <a:r>
              <a:rPr lang="en-US" dirty="0" smtClean="0">
                <a:solidFill>
                  <a:srgbClr val="000000"/>
                </a:solidFill>
                <a:latin typeface="Times New Roman" pitchFamily="18" charset="0"/>
              </a:rPr>
              <a:t>Next, you’ll begin creating the page. Perform the following steps:</a:t>
            </a:r>
          </a:p>
          <a:p>
            <a:pPr lvl="1" eaLnBrk="1" hangingPunct="1">
              <a:defRPr/>
            </a:pPr>
            <a:r>
              <a:rPr lang="en-US" dirty="0" smtClean="0">
                <a:solidFill>
                  <a:srgbClr val="000000"/>
                </a:solidFill>
                <a:latin typeface="Times New Roman" pitchFamily="18" charset="0"/>
              </a:rPr>
              <a:t>First create the page’s heading. At the current cursor position on the page, type the text </a:t>
            </a:r>
            <a:r>
              <a:rPr lang="en-US" dirty="0" smtClean="0">
                <a:solidFill>
                  <a:srgbClr val="000000"/>
                </a:solidFill>
                <a:latin typeface="Lucida Console" pitchFamily="49" charset="0"/>
              </a:rPr>
              <a:t>"Registration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Form"</a:t>
            </a:r>
            <a:r>
              <a:rPr lang="en-US" dirty="0" smtClean="0">
                <a:solidFill>
                  <a:srgbClr val="000000"/>
                </a:solidFill>
                <a:latin typeface="Times New Roman" pitchFamily="18" charset="0"/>
              </a:rPr>
              <a:t>, then use the </a:t>
            </a:r>
            <a:r>
              <a:rPr lang="en-US" dirty="0" smtClean="0">
                <a:solidFill>
                  <a:srgbClr val="000000"/>
                </a:solidFill>
                <a:latin typeface="Arial" pitchFamily="34" charset="0"/>
              </a:rPr>
              <a:t>Block Format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ComboBox</a:t>
            </a:r>
            <a:r>
              <a:rPr lang="en-US" dirty="0" smtClean="0">
                <a:solidFill>
                  <a:srgbClr val="000000"/>
                </a:solidFill>
                <a:latin typeface="Times New Roman" pitchFamily="18" charset="0"/>
              </a:rPr>
              <a:t> in the IDE’s toolbar to change the text to </a:t>
            </a:r>
            <a:r>
              <a:rPr lang="en-US" dirty="0" smtClean="0">
                <a:solidFill>
                  <a:srgbClr val="000000"/>
                </a:solidFill>
                <a:latin typeface="Arial" pitchFamily="34" charset="0"/>
              </a:rPr>
              <a:t>Heading 3</a:t>
            </a:r>
            <a:r>
              <a:rPr lang="en-US" dirty="0" smtClean="0">
                <a:solidFill>
                  <a:srgbClr val="000000"/>
                </a:solidFill>
                <a:latin typeface="Times New Roman" pitchFamily="18" charset="0"/>
              </a:rPr>
              <a:t> format. </a:t>
            </a:r>
          </a:p>
          <a:p>
            <a:pPr lvl="1" eaLnBrk="1" hangingPunct="1">
              <a:defRPr/>
            </a:pPr>
            <a:r>
              <a:rPr lang="en-US" dirty="0" smtClean="0">
                <a:solidFill>
                  <a:srgbClr val="000000"/>
                </a:solidFill>
                <a:latin typeface="Times New Roman" pitchFamily="18" charset="0"/>
              </a:rPr>
              <a:t>Press </a:t>
            </a:r>
            <a:r>
              <a:rPr lang="en-US" i="1" dirty="0" smtClean="0">
                <a:solidFill>
                  <a:srgbClr val="000000"/>
                </a:solidFill>
                <a:latin typeface="Times New Roman" pitchFamily="18" charset="0"/>
              </a:rPr>
              <a:t>Enter</a:t>
            </a:r>
            <a:r>
              <a:rPr lang="en-US" dirty="0" smtClean="0">
                <a:solidFill>
                  <a:srgbClr val="000000"/>
                </a:solidFill>
                <a:latin typeface="Times New Roman" pitchFamily="18" charset="0"/>
              </a:rPr>
              <a:t> to start a new paragraph, then type the text </a:t>
            </a:r>
            <a:r>
              <a:rPr lang="en-US" dirty="0" smtClean="0">
                <a:solidFill>
                  <a:srgbClr val="000000"/>
                </a:solidFill>
                <a:latin typeface="Lucida Console" pitchFamily="49" charset="0"/>
              </a:rPr>
              <a:t>"Please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fill</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in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all</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fields</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and</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click</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the</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Register</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button"</a:t>
            </a:r>
            <a:r>
              <a:rPr lang="en-US" dirty="0" smtClean="0">
                <a:solidFill>
                  <a:srgbClr val="000000"/>
                </a:solidFill>
                <a:latin typeface="Times New Roman" pitchFamily="18" charset="0"/>
              </a:rPr>
              <a:t>. </a:t>
            </a:r>
          </a:p>
        </p:txBody>
      </p:sp>
      <p:sp>
        <p:nvSpPr>
          <p:cNvPr id="972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625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start a new paragraph, then double click the </a:t>
            </a:r>
            <a:r>
              <a:rPr lang="en-US" altLang="en-US" smtClean="0">
                <a:solidFill>
                  <a:srgbClr val="0000FF"/>
                </a:solidFill>
                <a:latin typeface="Lucida Console" panose="020B0609040504020204" pitchFamily="49" charset="0"/>
              </a:rPr>
              <a:t>Image</a:t>
            </a:r>
            <a:r>
              <a:rPr lang="en-US" altLang="en-US" smtClean="0">
                <a:solidFill>
                  <a:srgbClr val="000000"/>
                </a:solidFill>
                <a:latin typeface="Times New Roman" panose="02020603050405020304" pitchFamily="18" charset="0"/>
              </a:rPr>
              <a:t> control in the </a:t>
            </a:r>
            <a:r>
              <a:rPr lang="en-US" altLang="en-US" smtClean="0">
                <a:solidFill>
                  <a:srgbClr val="000000"/>
                </a:solidFill>
                <a:latin typeface="Lucida Console" panose="020B0609040504020204" pitchFamily="49" charset="0"/>
              </a:rPr>
              <a:t>Toolbox</a:t>
            </a:r>
            <a:r>
              <a:rPr lang="en-US" altLang="en-US" smtClean="0">
                <a:solidFill>
                  <a:srgbClr val="000000"/>
                </a:solidFill>
                <a:latin typeface="Times New Roman" panose="02020603050405020304" pitchFamily="18" charset="0"/>
              </a:rPr>
              <a:t>. This control inserts an image into a web page, at the current cursor position. Set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userInformationImage</a:t>
            </a:r>
            <a:r>
              <a:rPr lang="en-US" altLang="en-US" smtClean="0">
                <a:solidFill>
                  <a:srgbClr val="000000"/>
                </a:solidFill>
                <a:latin typeface="Times New Roman" panose="02020603050405020304" pitchFamily="18" charset="0"/>
              </a:rPr>
              <a:t>. The </a:t>
            </a:r>
            <a:r>
              <a:rPr lang="en-US" altLang="en-US" smtClean="0">
                <a:solidFill>
                  <a:srgbClr val="0000FF"/>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specifies the location of the image to display. In the </a:t>
            </a:r>
            <a:r>
              <a:rPr lang="en-US" altLang="en-US" smtClean="0">
                <a:solidFill>
                  <a:srgbClr val="000000"/>
                </a:solidFill>
                <a:latin typeface="Arial" panose="020B0604020202020204" pitchFamily="34" charset="0"/>
              </a:rPr>
              <a:t>Properties</a:t>
            </a:r>
            <a:r>
              <a:rPr lang="en-US" altLang="en-US" smtClean="0">
                <a:solidFill>
                  <a:srgbClr val="000000"/>
                </a:solidFill>
                <a:latin typeface="Times New Roman" panose="02020603050405020304" pitchFamily="18" charset="0"/>
              </a:rPr>
              <a:t> window, click the ellipsis for the </a:t>
            </a:r>
            <a:r>
              <a:rPr lang="en-US" altLang="en-US" smtClean="0">
                <a:solidFill>
                  <a:srgbClr val="000000"/>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to display the </a:t>
            </a:r>
            <a:r>
              <a:rPr lang="en-US" altLang="en-US" smtClean="0">
                <a:solidFill>
                  <a:srgbClr val="000000"/>
                </a:solidFill>
                <a:latin typeface="Arial" panose="020B0604020202020204" pitchFamily="34" charset="0"/>
              </a:rPr>
              <a:t>Select Image</a:t>
            </a:r>
            <a:r>
              <a:rPr lang="en-US" altLang="en-US" smtClean="0">
                <a:solidFill>
                  <a:srgbClr val="000000"/>
                </a:solidFill>
                <a:latin typeface="Times New Roman" panose="02020603050405020304" pitchFamily="18" charset="0"/>
              </a:rPr>
              <a:t> dialog. Select the </a:t>
            </a:r>
            <a:r>
              <a:rPr lang="en-US" altLang="en-US" smtClean="0">
                <a:solidFill>
                  <a:srgbClr val="000000"/>
                </a:solidFill>
                <a:latin typeface="Lucida Console" panose="020B0609040504020204" pitchFamily="49" charset="0"/>
              </a:rPr>
              <a:t>Images</a:t>
            </a:r>
            <a:r>
              <a:rPr lang="en-US" altLang="en-US" smtClean="0">
                <a:solidFill>
                  <a:srgbClr val="000000"/>
                </a:solidFill>
                <a:latin typeface="Times New Roman" panose="02020603050405020304" pitchFamily="18" charset="0"/>
              </a:rPr>
              <a:t> folder to display the list of images. Then select the image </a:t>
            </a:r>
            <a:r>
              <a:rPr lang="en-US" altLang="en-US" smtClean="0">
                <a:solidFill>
                  <a:srgbClr val="000000"/>
                </a:solidFill>
                <a:latin typeface="Lucida Console" panose="020B0609040504020204" pitchFamily="49" charset="0"/>
              </a:rPr>
              <a:t>user.png</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Click </a:t>
            </a:r>
            <a:r>
              <a:rPr lang="en-US" altLang="en-US" smtClean="0">
                <a:solidFill>
                  <a:srgbClr val="000000"/>
                </a:solidFill>
                <a:latin typeface="Arial" panose="020B0604020202020204" pitchFamily="34" charset="0"/>
              </a:rPr>
              <a:t>OK</a:t>
            </a:r>
            <a:r>
              <a:rPr lang="en-US" altLang="en-US" smtClean="0">
                <a:solidFill>
                  <a:srgbClr val="000000"/>
                </a:solidFill>
                <a:latin typeface="Times New Roman" panose="02020603050405020304" pitchFamily="18" charset="0"/>
              </a:rPr>
              <a:t> to display the image in </a:t>
            </a:r>
            <a:r>
              <a:rPr lang="en-US" altLang="en-US" smtClean="0">
                <a:solidFill>
                  <a:srgbClr val="000000"/>
                </a:solidFill>
                <a:latin typeface="Arial" panose="020B0604020202020204" pitchFamily="34" charset="0"/>
              </a:rPr>
              <a:t>Design</a:t>
            </a:r>
            <a:r>
              <a:rPr lang="en-US" altLang="en-US" smtClean="0">
                <a:solidFill>
                  <a:srgbClr val="000000"/>
                </a:solidFill>
                <a:latin typeface="Times New Roman" panose="02020603050405020304" pitchFamily="18" charset="0"/>
              </a:rPr>
              <a:t> view, then click to the right of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start a new paragraph.</a:t>
            </a:r>
          </a:p>
        </p:txBody>
      </p:sp>
      <p:sp>
        <p:nvSpPr>
          <p:cNvPr id="983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a:bodyPr>
          <a:lstStyle/>
          <a:p>
            <a:pPr marL="109537" indent="0" eaLnBrk="1" hangingPunct="1">
              <a:buFont typeface="Wingdings 3" panose="05040102010807070707" pitchFamily="18" charset="2"/>
              <a:buNone/>
              <a:defRPr/>
            </a:pPr>
            <a:r>
              <a:rPr lang="en-US" sz="2500" b="1" i="1" dirty="0" smtClean="0">
                <a:solidFill>
                  <a:srgbClr val="000000"/>
                </a:solidFill>
                <a:latin typeface="Times New Roman" pitchFamily="18" charset="0"/>
              </a:rPr>
              <a:t>Adding a Table to the Form</a:t>
            </a:r>
          </a:p>
          <a:p>
            <a:pPr eaLnBrk="1" hangingPunct="1">
              <a:defRPr/>
            </a:pPr>
            <a:r>
              <a:rPr lang="en-US" sz="2500" dirty="0" smtClean="0">
                <a:solidFill>
                  <a:srgbClr val="000000"/>
                </a:solidFill>
                <a:latin typeface="Times New Roman" pitchFamily="18" charset="0"/>
              </a:rPr>
              <a:t>Form elements are sometimes placed in tables for layout purposes—like the elements that represent the first name, last name, e-mail and phone information in Fig. 13.22.</a:t>
            </a:r>
          </a:p>
          <a:p>
            <a:pPr lvl="1" eaLnBrk="1" hangingPunct="1">
              <a:defRPr/>
            </a:pPr>
            <a:r>
              <a:rPr lang="en-US" sz="2100" dirty="0" smtClean="0">
                <a:solidFill>
                  <a:srgbClr val="000000"/>
                </a:solidFill>
                <a:latin typeface="Times New Roman" pitchFamily="18" charset="0"/>
              </a:rPr>
              <a:t>Next, you’ll create a table with two rows and two columns in </a:t>
            </a:r>
            <a:r>
              <a:rPr lang="en-US" sz="2100" dirty="0" smtClean="0">
                <a:solidFill>
                  <a:srgbClr val="000000"/>
                </a:solidFill>
                <a:latin typeface="Arial" pitchFamily="34" charset="0"/>
              </a:rPr>
              <a:t>Design</a:t>
            </a:r>
            <a:r>
              <a:rPr lang="en-US" sz="2100" dirty="0" smtClean="0">
                <a:solidFill>
                  <a:srgbClr val="000000"/>
                </a:solidFill>
                <a:latin typeface="Times New Roman" pitchFamily="18" charset="0"/>
              </a:rPr>
              <a:t> mode. </a:t>
            </a:r>
          </a:p>
          <a:p>
            <a:pPr lvl="1" eaLnBrk="1" hangingPunct="1">
              <a:defRPr/>
            </a:pPr>
            <a:r>
              <a:rPr lang="en-US" sz="2100" dirty="0" smtClean="0">
                <a:solidFill>
                  <a:srgbClr val="000000"/>
                </a:solidFill>
                <a:latin typeface="Times New Roman" pitchFamily="18" charset="0"/>
              </a:rPr>
              <a:t>Select </a:t>
            </a:r>
            <a:r>
              <a:rPr lang="en-US" sz="2100" dirty="0" smtClean="0">
                <a:solidFill>
                  <a:srgbClr val="000000"/>
                </a:solidFill>
                <a:latin typeface="Arial" pitchFamily="34" charset="0"/>
              </a:rPr>
              <a:t>TABLE &gt; Insert Table</a:t>
            </a:r>
            <a:r>
              <a:rPr lang="en-US" sz="2100" dirty="0" smtClean="0">
                <a:solidFill>
                  <a:srgbClr val="000000"/>
                </a:solidFill>
                <a:latin typeface="Times New Roman" pitchFamily="18" charset="0"/>
              </a:rPr>
              <a:t> to display the </a:t>
            </a:r>
            <a:r>
              <a:rPr lang="en-US" sz="2100" dirty="0" smtClean="0">
                <a:solidFill>
                  <a:srgbClr val="000000"/>
                </a:solidFill>
                <a:latin typeface="Arial" pitchFamily="34" charset="0"/>
              </a:rPr>
              <a:t>Insert Table</a:t>
            </a:r>
            <a:r>
              <a:rPr lang="en-US" sz="2100" dirty="0" smtClean="0">
                <a:solidFill>
                  <a:srgbClr val="000000"/>
                </a:solidFill>
                <a:latin typeface="Times New Roman" pitchFamily="18" charset="0"/>
              </a:rPr>
              <a:t> dialog (Fig. 13.23). This dialog allows you to configure the table’s options. </a:t>
            </a:r>
          </a:p>
          <a:p>
            <a:pPr lvl="1" eaLnBrk="1" hangingPunct="1">
              <a:defRPr/>
            </a:pPr>
            <a:r>
              <a:rPr lang="en-US" sz="2100" dirty="0" smtClean="0">
                <a:solidFill>
                  <a:srgbClr val="000000"/>
                </a:solidFill>
                <a:latin typeface="Times New Roman" pitchFamily="18" charset="0"/>
              </a:rPr>
              <a:t>Under </a:t>
            </a:r>
            <a:r>
              <a:rPr lang="en-US" sz="2100" dirty="0" smtClean="0">
                <a:solidFill>
                  <a:srgbClr val="000000"/>
                </a:solidFill>
                <a:latin typeface="Arial" pitchFamily="34" charset="0"/>
              </a:rPr>
              <a:t>Size</a:t>
            </a:r>
            <a:r>
              <a:rPr lang="en-US" sz="2100" dirty="0" smtClean="0">
                <a:solidFill>
                  <a:srgbClr val="000000"/>
                </a:solidFill>
                <a:latin typeface="Times New Roman" pitchFamily="18" charset="0"/>
              </a:rPr>
              <a:t>, ensure that the values of </a:t>
            </a:r>
            <a:r>
              <a:rPr lang="en-US" sz="2100" dirty="0" smtClean="0">
                <a:solidFill>
                  <a:srgbClr val="000000"/>
                </a:solidFill>
                <a:latin typeface="Arial" pitchFamily="34" charset="0"/>
              </a:rPr>
              <a:t>Rows</a:t>
            </a:r>
            <a:r>
              <a:rPr lang="en-US" sz="2100" dirty="0" smtClean="0">
                <a:solidFill>
                  <a:srgbClr val="000000"/>
                </a:solidFill>
                <a:latin typeface="Times New Roman" pitchFamily="18" charset="0"/>
              </a:rPr>
              <a:t> and </a:t>
            </a:r>
            <a:r>
              <a:rPr lang="en-US" sz="2100" dirty="0" smtClean="0">
                <a:solidFill>
                  <a:srgbClr val="000000"/>
                </a:solidFill>
                <a:latin typeface="Arial" pitchFamily="34" charset="0"/>
              </a:rPr>
              <a:t>Columns</a:t>
            </a:r>
            <a:r>
              <a:rPr lang="en-US" sz="2100" dirty="0" smtClean="0">
                <a:solidFill>
                  <a:srgbClr val="000000"/>
                </a:solidFill>
                <a:latin typeface="Times New Roman" pitchFamily="18" charset="0"/>
              </a:rPr>
              <a:t> are both </a:t>
            </a:r>
            <a:r>
              <a:rPr lang="en-US" sz="2100" dirty="0" smtClean="0">
                <a:solidFill>
                  <a:srgbClr val="000000"/>
                </a:solidFill>
                <a:latin typeface="Lucida Console" pitchFamily="49" charset="0"/>
              </a:rPr>
              <a:t>2</a:t>
            </a:r>
            <a:r>
              <a:rPr lang="en-US" sz="2100" dirty="0" smtClean="0">
                <a:solidFill>
                  <a:srgbClr val="000000"/>
                </a:solidFill>
                <a:latin typeface="Times New Roman" pitchFamily="18" charset="0"/>
              </a:rPr>
              <a:t>—these are the default values. </a:t>
            </a:r>
          </a:p>
          <a:p>
            <a:pPr lvl="1" eaLnBrk="1" hangingPunct="1">
              <a:defRPr/>
            </a:pPr>
            <a:r>
              <a:rPr lang="en-US" sz="2100" dirty="0" smtClean="0">
                <a:solidFill>
                  <a:srgbClr val="000000"/>
                </a:solidFill>
                <a:latin typeface="Times New Roman" pitchFamily="18" charset="0"/>
              </a:rPr>
              <a:t>Click </a:t>
            </a:r>
            <a:r>
              <a:rPr lang="en-US" sz="2100" dirty="0" smtClean="0">
                <a:solidFill>
                  <a:srgbClr val="000000"/>
                </a:solidFill>
                <a:latin typeface="Arial" pitchFamily="34" charset="0"/>
              </a:rPr>
              <a:t>OK</a:t>
            </a:r>
            <a:r>
              <a:rPr lang="en-US" sz="2100" dirty="0" smtClean="0">
                <a:solidFill>
                  <a:srgbClr val="000000"/>
                </a:solidFill>
                <a:latin typeface="Times New Roman" pitchFamily="18" charset="0"/>
              </a:rPr>
              <a:t> to close the </a:t>
            </a:r>
            <a:r>
              <a:rPr lang="en-US" sz="2100" dirty="0" smtClean="0">
                <a:solidFill>
                  <a:srgbClr val="000000"/>
                </a:solidFill>
                <a:latin typeface="Arial" pitchFamily="34" charset="0"/>
              </a:rPr>
              <a:t>Insert Table</a:t>
            </a:r>
            <a:r>
              <a:rPr lang="en-US" sz="2100" dirty="0" smtClean="0">
                <a:solidFill>
                  <a:srgbClr val="000000"/>
                </a:solidFill>
                <a:latin typeface="Times New Roman" pitchFamily="18" charset="0"/>
              </a:rPr>
              <a:t> dialog and create the table.</a:t>
            </a:r>
          </a:p>
        </p:txBody>
      </p:sp>
      <p:sp>
        <p:nvSpPr>
          <p:cNvPr id="993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vbhtp6_13_ASP.NET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993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By default, the contents of a table cell are aligned </a:t>
            </a:r>
            <a:r>
              <a:rPr lang="en-US" altLang="en-US" i="1" smtClean="0">
                <a:solidFill>
                  <a:srgbClr val="000000"/>
                </a:solidFill>
                <a:latin typeface="Times New Roman" panose="02020603050405020304" pitchFamily="18" charset="0"/>
              </a:rPr>
              <a:t>vertically</a:t>
            </a:r>
            <a:r>
              <a:rPr lang="en-US" altLang="en-US" smtClean="0">
                <a:solidFill>
                  <a:srgbClr val="000000"/>
                </a:solidFill>
                <a:latin typeface="Times New Roman" panose="02020603050405020304" pitchFamily="18" charset="0"/>
              </a:rPr>
              <a:t> in the </a:t>
            </a:r>
            <a:r>
              <a:rPr lang="en-US" altLang="en-US" i="1" smtClean="0">
                <a:solidFill>
                  <a:srgbClr val="000000"/>
                </a:solidFill>
                <a:latin typeface="Times New Roman" panose="02020603050405020304" pitchFamily="18" charset="0"/>
              </a:rPr>
              <a:t>middle</a:t>
            </a:r>
            <a:r>
              <a:rPr lang="en-US" altLang="en-US" smtClean="0">
                <a:solidFill>
                  <a:srgbClr val="000000"/>
                </a:solidFill>
                <a:latin typeface="Times New Roman" panose="02020603050405020304" pitchFamily="18" charset="0"/>
              </a:rPr>
              <a:t> of the cell.</a:t>
            </a:r>
          </a:p>
          <a:p>
            <a:pPr eaLnBrk="1" hangingPunct="1"/>
            <a:r>
              <a:rPr lang="en-US" altLang="en-US" smtClean="0">
                <a:solidFill>
                  <a:srgbClr val="000000"/>
                </a:solidFill>
                <a:latin typeface="Times New Roman" panose="02020603050405020304" pitchFamily="18" charset="0"/>
              </a:rPr>
              <a:t>After creating the table, controls and text can be added to particular cells to create a neatly organized layout.</a:t>
            </a:r>
          </a:p>
          <a:p>
            <a:pPr eaLnBrk="1" hangingPunct="1"/>
            <a:r>
              <a:rPr lang="en-US" altLang="en-US" smtClean="0">
                <a:solidFill>
                  <a:srgbClr val="000000"/>
                </a:solidFill>
                <a:latin typeface="Times New Roman" panose="02020603050405020304" pitchFamily="18" charset="0"/>
              </a:rPr>
              <a:t>Next, add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controls to each the four table cells as follows:</a:t>
            </a:r>
          </a:p>
          <a:p>
            <a:pPr lvl="1" eaLnBrk="1" hangingPunct="1"/>
            <a:r>
              <a:rPr lang="en-US" altLang="en-US" smtClean="0">
                <a:solidFill>
                  <a:srgbClr val="000000"/>
                </a:solidFill>
                <a:latin typeface="Times New Roman" panose="02020603050405020304" pitchFamily="18" charset="0"/>
              </a:rPr>
              <a:t>Click the table cell in the first row and first column of the table, then double click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 control in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firstNameImage</a:t>
            </a:r>
            <a:r>
              <a:rPr lang="en-US" altLang="en-US" smtClean="0">
                <a:solidFill>
                  <a:srgbClr val="000000"/>
                </a:solidFill>
                <a:latin typeface="Times New Roman" panose="02020603050405020304" pitchFamily="18" charset="0"/>
              </a:rPr>
              <a:t> and set its </a:t>
            </a:r>
            <a:r>
              <a:rPr lang="en-US" altLang="en-US" smtClean="0">
                <a:solidFill>
                  <a:srgbClr val="000000"/>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to the image </a:t>
            </a:r>
            <a:r>
              <a:rPr lang="en-US" altLang="en-US" smtClean="0">
                <a:solidFill>
                  <a:srgbClr val="000000"/>
                </a:solidFill>
                <a:latin typeface="Lucida Console" panose="020B0609040504020204" pitchFamily="49" charset="0"/>
              </a:rPr>
              <a:t>fname.png</a:t>
            </a:r>
            <a:r>
              <a:rPr lang="en-US" altLang="en-US" smtClean="0">
                <a:solidFill>
                  <a:srgbClr val="000000"/>
                </a:solidFill>
                <a:latin typeface="Times New Roman" panose="02020603050405020304" pitchFamily="18" charset="0"/>
              </a:rPr>
              <a:t>. </a:t>
            </a:r>
          </a:p>
        </p:txBody>
      </p:sp>
      <p:sp>
        <p:nvSpPr>
          <p:cNvPr id="1024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0355"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Next, double click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 control in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firstNameTextBox</a:t>
            </a:r>
            <a:r>
              <a:rPr lang="en-US" altLang="en-US" smtClean="0">
                <a:solidFill>
                  <a:srgbClr val="000000"/>
                </a:solidFill>
                <a:latin typeface="Times New Roman" panose="02020603050405020304" pitchFamily="18" charset="0"/>
              </a:rPr>
              <a:t>. As in Windows Forms, a </a:t>
            </a:r>
            <a:r>
              <a:rPr lang="en-US" altLang="en-US" smtClean="0">
                <a:solidFill>
                  <a:srgbClr val="0000FF"/>
                </a:solidFill>
                <a:latin typeface="Times New Roman" panose="02020603050405020304" pitchFamily="18" charset="0"/>
              </a:rPr>
              <a:t>TextBox</a:t>
            </a:r>
            <a:r>
              <a:rPr lang="en-US" altLang="en-US" smtClean="0">
                <a:solidFill>
                  <a:srgbClr val="000000"/>
                </a:solidFill>
                <a:latin typeface="Times New Roman" panose="02020603050405020304" pitchFamily="18" charset="0"/>
              </a:rPr>
              <a:t> control allows you to obtain text from the user and display text to the user</a:t>
            </a:r>
          </a:p>
          <a:p>
            <a:pPr lvl="1" eaLnBrk="1" hangingPunct="1"/>
            <a:r>
              <a:rPr lang="en-US" altLang="en-US" smtClean="0">
                <a:solidFill>
                  <a:srgbClr val="000000"/>
                </a:solidFill>
                <a:latin typeface="Times New Roman" panose="02020603050405020304" pitchFamily="18" charset="0"/>
              </a:rPr>
              <a:t>Repeat this process in the first row and second column, but set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lastNameImage</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to the image </a:t>
            </a:r>
            <a:r>
              <a:rPr lang="en-US" altLang="en-US" smtClean="0">
                <a:solidFill>
                  <a:srgbClr val="000000"/>
                </a:solidFill>
                <a:latin typeface="Lucida Console" panose="020B0609040504020204" pitchFamily="49" charset="0"/>
              </a:rPr>
              <a:t>lname.png</a:t>
            </a:r>
            <a:r>
              <a:rPr lang="en-US" altLang="en-US" smtClean="0">
                <a:solidFill>
                  <a:srgbClr val="000000"/>
                </a:solidFill>
                <a:latin typeface="Times New Roman" panose="02020603050405020304" pitchFamily="18" charset="0"/>
              </a:rPr>
              <a:t>, and set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lastNameTextBox</a:t>
            </a:r>
            <a:r>
              <a:rPr lang="en-US" altLang="en-US" smtClean="0">
                <a:solidFill>
                  <a:srgbClr val="000000"/>
                </a:solidFill>
                <a:latin typeface="Times New Roman" panose="02020603050405020304" pitchFamily="18" charset="0"/>
              </a:rPr>
              <a:t>.</a:t>
            </a:r>
          </a:p>
        </p:txBody>
      </p:sp>
      <p:sp>
        <p:nvSpPr>
          <p:cNvPr id="1034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137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Repeat </a:t>
            </a:r>
            <a:r>
              <a:rPr lang="en-US" altLang="en-US" i="1" smtClean="0">
                <a:solidFill>
                  <a:srgbClr val="000000"/>
                </a:solidFill>
                <a:latin typeface="Times New Roman" panose="02020603050405020304" pitchFamily="18" charset="0"/>
              </a:rPr>
              <a:t>Steps 1 </a:t>
            </a:r>
            <a:r>
              <a:rPr lang="en-US" altLang="en-US" smtClean="0">
                <a:solidFill>
                  <a:srgbClr val="000000"/>
                </a:solidFill>
                <a:latin typeface="Times New Roman" panose="02020603050405020304" pitchFamily="18" charset="0"/>
              </a:rPr>
              <a:t>and</a:t>
            </a:r>
            <a:r>
              <a:rPr lang="en-US" altLang="en-US" i="1" smtClean="0">
                <a:solidFill>
                  <a:srgbClr val="000000"/>
                </a:solidFill>
                <a:latin typeface="Times New Roman" panose="02020603050405020304" pitchFamily="18" charset="0"/>
              </a:rPr>
              <a:t> 2</a:t>
            </a:r>
            <a:r>
              <a:rPr lang="en-US" altLang="en-US" smtClean="0">
                <a:solidFill>
                  <a:srgbClr val="000000"/>
                </a:solidFill>
                <a:latin typeface="Times New Roman" panose="02020603050405020304" pitchFamily="18" charset="0"/>
              </a:rPr>
              <a:t> in the second row and first column, but set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emailImage</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to the image </a:t>
            </a:r>
            <a:r>
              <a:rPr lang="en-US" altLang="en-US" smtClean="0">
                <a:solidFill>
                  <a:srgbClr val="000000"/>
                </a:solidFill>
                <a:latin typeface="Lucida Console" panose="020B0609040504020204" pitchFamily="49" charset="0"/>
              </a:rPr>
              <a:t>email.png</a:t>
            </a:r>
            <a:r>
              <a:rPr lang="en-US" altLang="en-US" smtClean="0">
                <a:solidFill>
                  <a:srgbClr val="000000"/>
                </a:solidFill>
                <a:latin typeface="Times New Roman" panose="02020603050405020304" pitchFamily="18" charset="0"/>
              </a:rPr>
              <a:t>, and set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emailTextBox</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Repeat </a:t>
            </a:r>
            <a:r>
              <a:rPr lang="en-US" altLang="en-US" i="1" smtClean="0">
                <a:solidFill>
                  <a:srgbClr val="000000"/>
                </a:solidFill>
                <a:latin typeface="Times New Roman" panose="02020603050405020304" pitchFamily="18" charset="0"/>
              </a:rPr>
              <a:t>Steps 1 </a:t>
            </a:r>
            <a:r>
              <a:rPr lang="en-US" altLang="en-US" smtClean="0">
                <a:solidFill>
                  <a:srgbClr val="000000"/>
                </a:solidFill>
                <a:latin typeface="Times New Roman" panose="02020603050405020304" pitchFamily="18" charset="0"/>
              </a:rPr>
              <a:t>and</a:t>
            </a:r>
            <a:r>
              <a:rPr lang="en-US" altLang="en-US" i="1" smtClean="0">
                <a:solidFill>
                  <a:srgbClr val="000000"/>
                </a:solidFill>
                <a:latin typeface="Times New Roman" panose="02020603050405020304" pitchFamily="18" charset="0"/>
              </a:rPr>
              <a:t> 2 </a:t>
            </a:r>
            <a:r>
              <a:rPr lang="en-US" altLang="en-US" smtClean="0">
                <a:solidFill>
                  <a:srgbClr val="000000"/>
                </a:solidFill>
                <a:latin typeface="Times New Roman" panose="02020603050405020304" pitchFamily="18" charset="0"/>
              </a:rPr>
              <a:t>in the second row and second column, but set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phoneImage</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ImageUrl</a:t>
            </a:r>
            <a:r>
              <a:rPr lang="en-US" altLang="en-US" smtClean="0">
                <a:solidFill>
                  <a:srgbClr val="000000"/>
                </a:solidFill>
                <a:latin typeface="Times New Roman" panose="02020603050405020304" pitchFamily="18" charset="0"/>
              </a:rPr>
              <a:t> property to the image </a:t>
            </a:r>
            <a:r>
              <a:rPr lang="en-US" altLang="en-US" smtClean="0">
                <a:solidFill>
                  <a:srgbClr val="000000"/>
                </a:solidFill>
                <a:latin typeface="Lucida Console" panose="020B0609040504020204" pitchFamily="49" charset="0"/>
              </a:rPr>
              <a:t>phone.png</a:t>
            </a:r>
            <a:r>
              <a:rPr lang="en-US" altLang="en-US" smtClean="0">
                <a:solidFill>
                  <a:srgbClr val="000000"/>
                </a:solidFill>
                <a:latin typeface="Times New Roman" panose="02020603050405020304" pitchFamily="18" charset="0"/>
              </a:rPr>
              <a:t>, and set the </a:t>
            </a:r>
            <a:r>
              <a:rPr lang="en-US" altLang="en-US" smtClean="0">
                <a:solidFill>
                  <a:srgbClr val="000000"/>
                </a:solidFill>
                <a:latin typeface="Lucida Console" panose="020B0609040504020204" pitchFamily="49" charset="0"/>
              </a:rPr>
              <a:t>TextBox</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phoneTextBox</a:t>
            </a:r>
            <a:r>
              <a:rPr lang="en-US" altLang="en-US" i="1" smtClean="0">
                <a:solidFill>
                  <a:srgbClr val="000000"/>
                </a:solidFill>
                <a:latin typeface="Times New Roman" panose="02020603050405020304" pitchFamily="18" charset="0"/>
              </a:rPr>
              <a:t>.</a:t>
            </a:r>
          </a:p>
        </p:txBody>
      </p:sp>
      <p:sp>
        <p:nvSpPr>
          <p:cNvPr id="1044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54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5: Creating the </a:t>
            </a:r>
            <a:r>
              <a:rPr lang="en-US" b="1" i="1" dirty="0" smtClean="0">
                <a:solidFill>
                  <a:srgbClr val="000000"/>
                </a:solidFill>
                <a:latin typeface="Arial" pitchFamily="34" charset="0"/>
              </a:rPr>
              <a:t>Publications</a:t>
            </a:r>
            <a:r>
              <a:rPr lang="en-US" b="1" i="1" dirty="0" smtClean="0">
                <a:solidFill>
                  <a:srgbClr val="000000"/>
                </a:solidFill>
                <a:latin typeface="Times New Roman" pitchFamily="18" charset="0"/>
              </a:rPr>
              <a:t> Section of the Page</a:t>
            </a:r>
          </a:p>
          <a:p>
            <a:pPr eaLnBrk="1" hangingPunct="1">
              <a:defRPr/>
            </a:pPr>
            <a:r>
              <a:rPr lang="en-US" dirty="0" smtClean="0">
                <a:solidFill>
                  <a:srgbClr val="000000"/>
                </a:solidFill>
                <a:latin typeface="Times New Roman" pitchFamily="18" charset="0"/>
              </a:rPr>
              <a:t>This section contains an </a:t>
            </a:r>
            <a:r>
              <a:rPr lang="en-US" dirty="0" smtClean="0">
                <a:solidFill>
                  <a:srgbClr val="000000"/>
                </a:solidFill>
                <a:latin typeface="Lucida Console" pitchFamily="49" charset="0"/>
              </a:rPr>
              <a:t>Image</a:t>
            </a:r>
            <a:r>
              <a:rPr lang="en-US" dirty="0" smtClean="0">
                <a:solidFill>
                  <a:srgbClr val="000000"/>
                </a:solidFill>
                <a:latin typeface="Times New Roman" pitchFamily="18" charset="0"/>
              </a:rPr>
              <a:t>, some text, a </a:t>
            </a:r>
            <a:r>
              <a:rPr lang="en-US" dirty="0" smtClean="0">
                <a:solidFill>
                  <a:srgbClr val="000000"/>
                </a:solidFill>
                <a:latin typeface="Lucida Console" pitchFamily="49" charset="0"/>
              </a:rPr>
              <a:t>DropDownList</a:t>
            </a:r>
            <a:r>
              <a:rPr lang="en-US" dirty="0" smtClean="0">
                <a:solidFill>
                  <a:srgbClr val="000000"/>
                </a:solidFill>
                <a:latin typeface="Times New Roman" pitchFamily="18" charset="0"/>
              </a:rPr>
              <a:t> control and a </a:t>
            </a:r>
            <a:r>
              <a:rPr lang="en-US" dirty="0" smtClean="0">
                <a:solidFill>
                  <a:srgbClr val="000000"/>
                </a:solidFill>
                <a:latin typeface="Lucida Console" pitchFamily="49" charset="0"/>
              </a:rPr>
              <a:t>HyperLink</a:t>
            </a:r>
            <a:r>
              <a:rPr lang="en-US" dirty="0" smtClean="0">
                <a:solidFill>
                  <a:srgbClr val="000000"/>
                </a:solidFill>
                <a:latin typeface="Times New Roman" pitchFamily="18" charset="0"/>
              </a:rPr>
              <a:t> control.</a:t>
            </a:r>
          </a:p>
          <a:p>
            <a:pPr eaLnBrk="1" hangingPunct="1">
              <a:defRPr/>
            </a:pPr>
            <a:r>
              <a:rPr lang="en-US" dirty="0" smtClean="0">
                <a:solidFill>
                  <a:srgbClr val="000000"/>
                </a:solidFill>
                <a:latin typeface="Times New Roman" pitchFamily="18" charset="0"/>
              </a:rPr>
              <a:t>Perform the following steps to create this section:</a:t>
            </a:r>
          </a:p>
          <a:p>
            <a:pPr lvl="1" eaLnBrk="1" hangingPunct="1">
              <a:defRPr/>
            </a:pPr>
            <a:r>
              <a:rPr lang="en-US" dirty="0" smtClean="0">
                <a:solidFill>
                  <a:srgbClr val="000000"/>
                </a:solidFill>
                <a:latin typeface="Times New Roman" pitchFamily="18" charset="0"/>
              </a:rPr>
              <a:t>Click below the table, then use the techniques you’ve already learned in this section to add an </a:t>
            </a:r>
            <a:r>
              <a:rPr lang="en-US" dirty="0" smtClean="0">
                <a:solidFill>
                  <a:srgbClr val="000000"/>
                </a:solidFill>
                <a:latin typeface="Lucida Console" pitchFamily="49" charset="0"/>
              </a:rPr>
              <a:t>Image</a:t>
            </a:r>
            <a:r>
              <a:rPr lang="en-US" dirty="0" smtClean="0">
                <a:solidFill>
                  <a:srgbClr val="000000"/>
                </a:solidFill>
                <a:latin typeface="Times New Roman" pitchFamily="18" charset="0"/>
              </a:rPr>
              <a:t> named </a:t>
            </a:r>
            <a:r>
              <a:rPr lang="en-US" dirty="0" smtClean="0">
                <a:solidFill>
                  <a:srgbClr val="000000"/>
                </a:solidFill>
                <a:latin typeface="Lucida Console" pitchFamily="49" charset="0"/>
              </a:rPr>
              <a:t>publicationsImage</a:t>
            </a:r>
            <a:r>
              <a:rPr lang="en-US" dirty="0" smtClean="0">
                <a:solidFill>
                  <a:srgbClr val="000000"/>
                </a:solidFill>
                <a:latin typeface="Times New Roman" pitchFamily="18" charset="0"/>
              </a:rPr>
              <a:t> that displays the </a:t>
            </a:r>
            <a:r>
              <a:rPr lang="en-US" dirty="0" smtClean="0">
                <a:solidFill>
                  <a:srgbClr val="000000"/>
                </a:solidFill>
                <a:latin typeface="Lucida Console" pitchFamily="49" charset="0"/>
              </a:rPr>
              <a:t>publications.png</a:t>
            </a:r>
            <a:r>
              <a:rPr lang="en-US" dirty="0" smtClean="0">
                <a:solidFill>
                  <a:srgbClr val="000000"/>
                </a:solidFill>
                <a:latin typeface="Times New Roman" pitchFamily="18" charset="0"/>
              </a:rPr>
              <a:t> image. </a:t>
            </a:r>
          </a:p>
        </p:txBody>
      </p:sp>
      <p:sp>
        <p:nvSpPr>
          <p:cNvPr id="1054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3427" name="Text Placeholder 2"/>
          <p:cNvSpPr>
            <a:spLocks noGrp="1"/>
          </p:cNvSpPr>
          <p:nvPr>
            <p:ph type="body" idx="1"/>
          </p:nvPr>
        </p:nvSpPr>
        <p:spPr/>
        <p:txBody>
          <a:bodyPr/>
          <a:lstStyle/>
          <a:p>
            <a:pPr lvl="1" eaLnBrk="1" hangingPunct="1"/>
            <a:r>
              <a:rPr lang="en-US" altLang="en-US" dirty="0" smtClean="0">
                <a:solidFill>
                  <a:srgbClr val="000000"/>
                </a:solidFill>
                <a:latin typeface="Times New Roman" panose="02020603050405020304" pitchFamily="18" charset="0"/>
              </a:rPr>
              <a:t>Click to the right of the </a:t>
            </a:r>
            <a:r>
              <a:rPr lang="en-US" altLang="en-US" dirty="0" smtClean="0">
                <a:solidFill>
                  <a:srgbClr val="000000"/>
                </a:solidFill>
                <a:latin typeface="Lucida Console" panose="020B0609040504020204" pitchFamily="49" charset="0"/>
              </a:rPr>
              <a:t>Image</a:t>
            </a:r>
            <a:r>
              <a:rPr lang="en-US" altLang="en-US" dirty="0" smtClean="0">
                <a:solidFill>
                  <a:srgbClr val="000000"/>
                </a:solidFill>
                <a:latin typeface="Times New Roman" panose="02020603050405020304" pitchFamily="18" charset="0"/>
              </a:rPr>
              <a:t>, then press </a:t>
            </a:r>
            <a:r>
              <a:rPr lang="en-US" altLang="en-US" i="1" dirty="0" smtClean="0">
                <a:solidFill>
                  <a:srgbClr val="000000"/>
                </a:solidFill>
                <a:latin typeface="Times New Roman" panose="02020603050405020304" pitchFamily="18" charset="0"/>
              </a:rPr>
              <a:t>Enter </a:t>
            </a:r>
            <a:r>
              <a:rPr lang="en-US" altLang="en-US" dirty="0" smtClean="0">
                <a:solidFill>
                  <a:srgbClr val="000000"/>
                </a:solidFill>
                <a:latin typeface="Times New Roman" panose="02020603050405020304" pitchFamily="18" charset="0"/>
              </a:rPr>
              <a:t>and type the text </a:t>
            </a:r>
            <a:r>
              <a:rPr lang="en-US" altLang="en-US" dirty="0" smtClean="0">
                <a:solidFill>
                  <a:srgbClr val="000000"/>
                </a:solidFill>
                <a:latin typeface="Lucida Console" panose="020B0609040504020204" pitchFamily="49" charset="0"/>
              </a:rPr>
              <a:t>"Which</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book</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would</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you</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like</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information</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about?"</a:t>
            </a:r>
            <a:r>
              <a:rPr lang="en-US" altLang="en-US" dirty="0" smtClean="0">
                <a:solidFill>
                  <a:srgbClr val="000000"/>
                </a:solidFill>
                <a:latin typeface="Times New Roman" panose="02020603050405020304" pitchFamily="18" charset="0"/>
              </a:rPr>
              <a:t> in the new paragraph. </a:t>
            </a:r>
          </a:p>
          <a:p>
            <a:pPr lvl="1" eaLnBrk="1" hangingPunct="1"/>
            <a:r>
              <a:rPr lang="en-US" altLang="en-US" dirty="0" smtClean="0">
                <a:solidFill>
                  <a:srgbClr val="000000"/>
                </a:solidFill>
                <a:latin typeface="Times New Roman" panose="02020603050405020304" pitchFamily="18" charset="0"/>
              </a:rPr>
              <a:t>Press </a:t>
            </a:r>
            <a:r>
              <a:rPr lang="en-US" altLang="en-US" i="1" dirty="0" smtClean="0">
                <a:solidFill>
                  <a:srgbClr val="000000"/>
                </a:solidFill>
                <a:latin typeface="Times New Roman" panose="02020603050405020304" pitchFamily="18" charset="0"/>
              </a:rPr>
              <a:t>Enter </a:t>
            </a:r>
            <a:r>
              <a:rPr lang="en-US" altLang="en-US" dirty="0" smtClean="0">
                <a:solidFill>
                  <a:srgbClr val="000000"/>
                </a:solidFill>
                <a:latin typeface="Times New Roman" panose="02020603050405020304" pitchFamily="18" charset="0"/>
              </a:rPr>
              <a:t>to create a new line in the current paragraph, then double click the </a:t>
            </a:r>
            <a:r>
              <a:rPr lang="en-US" altLang="en-US" dirty="0" err="1" smtClean="0">
                <a:solidFill>
                  <a:srgbClr val="0000FF"/>
                </a:solidFill>
                <a:latin typeface="Lucida Console" panose="020B0609040504020204" pitchFamily="49" charset="0"/>
              </a:rPr>
              <a:t>DropDownList</a:t>
            </a:r>
            <a:r>
              <a:rPr lang="en-US" altLang="en-US" dirty="0" smtClean="0">
                <a:solidFill>
                  <a:srgbClr val="000000"/>
                </a:solidFill>
                <a:latin typeface="Times New Roman" panose="02020603050405020304" pitchFamily="18" charset="0"/>
              </a:rPr>
              <a:t> control in the </a:t>
            </a:r>
            <a:r>
              <a:rPr lang="en-US" altLang="en-US" dirty="0" smtClean="0">
                <a:solidFill>
                  <a:srgbClr val="000000"/>
                </a:solidFill>
                <a:latin typeface="Arial" panose="020B0604020202020204" pitchFamily="34" charset="0"/>
              </a:rPr>
              <a:t>Toolbox</a:t>
            </a:r>
            <a:r>
              <a:rPr lang="en-US" altLang="en-US" dirty="0" smtClean="0">
                <a:solidFill>
                  <a:srgbClr val="000000"/>
                </a:solidFill>
                <a:latin typeface="Times New Roman" panose="02020603050405020304" pitchFamily="18" charset="0"/>
              </a:rPr>
              <a:t>. Set its </a:t>
            </a:r>
            <a:r>
              <a:rPr lang="en-US" altLang="en-US" dirty="0" smtClean="0">
                <a:solidFill>
                  <a:srgbClr val="000000"/>
                </a:solidFill>
                <a:latin typeface="Lucida Console" panose="020B0609040504020204" pitchFamily="49" charset="0"/>
              </a:rPr>
              <a:t>(ID)</a:t>
            </a:r>
            <a:r>
              <a:rPr lang="en-US" altLang="en-US" dirty="0" smtClean="0">
                <a:solidFill>
                  <a:srgbClr val="000000"/>
                </a:solidFill>
                <a:latin typeface="Times New Roman" panose="02020603050405020304" pitchFamily="18" charset="0"/>
              </a:rPr>
              <a:t> property to </a:t>
            </a:r>
            <a:r>
              <a:rPr lang="en-US" altLang="en-US" dirty="0" err="1" smtClean="0">
                <a:solidFill>
                  <a:srgbClr val="000000"/>
                </a:solidFill>
                <a:latin typeface="Lucida Console" panose="020B0609040504020204" pitchFamily="49" charset="0"/>
              </a:rPr>
              <a:t>booksDropDownList</a:t>
            </a:r>
            <a:r>
              <a:rPr lang="en-US" altLang="en-US" dirty="0" smtClean="0">
                <a:solidFill>
                  <a:srgbClr val="000000"/>
                </a:solidFill>
                <a:latin typeface="Times New Roman" panose="02020603050405020304" pitchFamily="18" charset="0"/>
              </a:rPr>
              <a:t>. This control is similar to the Windows </a:t>
            </a:r>
            <a:r>
              <a:rPr lang="en-US" altLang="en-US" dirty="0" smtClean="0">
                <a:solidFill>
                  <a:srgbClr val="000000"/>
                </a:solidFill>
                <a:latin typeface="Lucida Console" panose="020B0609040504020204" pitchFamily="49" charset="0"/>
              </a:rPr>
              <a:t>Form</a:t>
            </a:r>
            <a:r>
              <a:rPr lang="en-US" altLang="en-US" dirty="0" smtClean="0">
                <a:solidFill>
                  <a:srgbClr val="000000"/>
                </a:solidFill>
                <a:latin typeface="Times New Roman" panose="02020603050405020304" pitchFamily="18" charset="0"/>
              </a:rPr>
              <a:t>s </a:t>
            </a:r>
            <a:r>
              <a:rPr lang="en-US" altLang="en-US" dirty="0" err="1" smtClean="0">
                <a:solidFill>
                  <a:srgbClr val="000000"/>
                </a:solidFill>
                <a:latin typeface="Lucida Console" panose="020B0609040504020204" pitchFamily="49" charset="0"/>
              </a:rPr>
              <a:t>ComboBox</a:t>
            </a:r>
            <a:r>
              <a:rPr lang="en-US" altLang="en-US" dirty="0" smtClean="0">
                <a:solidFill>
                  <a:srgbClr val="000000"/>
                </a:solidFill>
                <a:latin typeface="Times New Roman" panose="02020603050405020304" pitchFamily="18" charset="0"/>
              </a:rPr>
              <a:t> control, but doesn’t allow users to type text. When a user clicks the drop-down list, it expands and displays a list from which the user can make a selection</a:t>
            </a:r>
            <a:r>
              <a:rPr lang="en-US" altLang="en-US" i="1" dirty="0" smtClean="0">
                <a:solidFill>
                  <a:srgbClr val="000000"/>
                </a:solidFill>
                <a:latin typeface="Times New Roman" panose="02020603050405020304" pitchFamily="18" charset="0"/>
              </a:rPr>
              <a:t>. </a:t>
            </a:r>
          </a:p>
        </p:txBody>
      </p:sp>
      <p:sp>
        <p:nvSpPr>
          <p:cNvPr id="1065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13.2  Web Basics</a:t>
            </a:r>
          </a:p>
        </p:txBody>
      </p:sp>
      <p:sp>
        <p:nvSpPr>
          <p:cNvPr id="19459"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In this section, we discuss what occurs when a user requests a web page in a browser.</a:t>
            </a:r>
          </a:p>
          <a:p>
            <a:pPr eaLnBrk="1" hangingPunct="1"/>
            <a:r>
              <a:rPr lang="en-US" altLang="en-US" sz="2500" smtClean="0">
                <a:solidFill>
                  <a:srgbClr val="000000"/>
                </a:solidFill>
                <a:latin typeface="Times New Roman" panose="02020603050405020304" pitchFamily="18" charset="0"/>
              </a:rPr>
              <a:t>In its simplest form, a web page is nothing more than an HTML (HyperText Markup Language) document (with the extension .html or .htm) that describes to a web browser the document’s content and how to format it. </a:t>
            </a:r>
          </a:p>
          <a:p>
            <a:pPr eaLnBrk="1" hangingPunct="1"/>
            <a:r>
              <a:rPr lang="en-US" altLang="en-US" sz="2500" smtClean="0">
                <a:solidFill>
                  <a:srgbClr val="000000"/>
                </a:solidFill>
                <a:latin typeface="Times New Roman" panose="02020603050405020304" pitchFamily="18" charset="0"/>
              </a:rPr>
              <a:t>HTML documents normally contain hyperlinks that link to different pages or to other parts of the same page.</a:t>
            </a:r>
          </a:p>
          <a:p>
            <a:pPr eaLnBrk="1" hangingPunct="1"/>
            <a:r>
              <a:rPr lang="en-US" altLang="en-US" sz="2500" smtClean="0">
                <a:solidFill>
                  <a:srgbClr val="000000"/>
                </a:solidFill>
                <a:latin typeface="Times New Roman" panose="02020603050405020304" pitchFamily="18" charset="0"/>
              </a:rPr>
              <a:t>When the user clicks a hyperlink, a </a:t>
            </a:r>
            <a:r>
              <a:rPr lang="en-US" altLang="en-US" sz="2500" smtClean="0">
                <a:solidFill>
                  <a:srgbClr val="0000FF"/>
                </a:solidFill>
                <a:latin typeface="Times New Roman" panose="02020603050405020304" pitchFamily="18" charset="0"/>
              </a:rPr>
              <a:t>web server</a:t>
            </a:r>
            <a:r>
              <a:rPr lang="en-US" altLang="en-US" sz="2500" smtClean="0">
                <a:solidFill>
                  <a:srgbClr val="000000"/>
                </a:solidFill>
                <a:latin typeface="Times New Roman" panose="02020603050405020304" pitchFamily="18" charset="0"/>
              </a:rPr>
              <a:t> locates the requested web page and sends it to the user’s web browser.</a:t>
            </a:r>
          </a:p>
        </p:txBody>
      </p:sp>
      <p:sp>
        <p:nvSpPr>
          <p:cNvPr id="184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4451" name="Text Placeholder 2"/>
          <p:cNvSpPr>
            <a:spLocks noGrp="1"/>
          </p:cNvSpPr>
          <p:nvPr>
            <p:ph type="body" idx="1"/>
          </p:nvPr>
        </p:nvSpPr>
        <p:spPr/>
        <p:txBody>
          <a:bodyPr/>
          <a:lstStyle/>
          <a:p>
            <a:pPr lvl="1" eaLnBrk="1" hangingPunct="1"/>
            <a:r>
              <a:rPr lang="en-US" altLang="en-US" dirty="0" smtClean="0">
                <a:solidFill>
                  <a:srgbClr val="000000"/>
                </a:solidFill>
                <a:latin typeface="Times New Roman" panose="02020603050405020304" pitchFamily="18" charset="0"/>
              </a:rPr>
              <a:t>You can add items to the </a:t>
            </a:r>
            <a:r>
              <a:rPr lang="en-US" altLang="en-US" dirty="0" err="1" smtClean="0">
                <a:solidFill>
                  <a:srgbClr val="000000"/>
                </a:solidFill>
                <a:latin typeface="Lucida Console" panose="020B0609040504020204" pitchFamily="49" charset="0"/>
              </a:rPr>
              <a:t>DropDownList</a:t>
            </a:r>
            <a:r>
              <a:rPr lang="en-US" altLang="en-US" dirty="0" smtClean="0">
                <a:solidFill>
                  <a:srgbClr val="000000"/>
                </a:solidFill>
                <a:latin typeface="Times New Roman" panose="02020603050405020304" pitchFamily="18" charset="0"/>
              </a:rPr>
              <a:t> using the </a:t>
            </a:r>
            <a:r>
              <a:rPr lang="en-US" altLang="en-US" dirty="0" err="1" smtClean="0">
                <a:solidFill>
                  <a:srgbClr val="000000"/>
                </a:solidFill>
                <a:latin typeface="Arial" panose="020B0604020202020204" pitchFamily="34" charset="0"/>
              </a:rPr>
              <a:t>ListItem</a:t>
            </a:r>
            <a:r>
              <a:rPr lang="en-US" altLang="en-US" dirty="0" smtClean="0">
                <a:solidFill>
                  <a:srgbClr val="000000"/>
                </a:solidFill>
                <a:latin typeface="Arial" panose="020B0604020202020204" pitchFamily="34" charset="0"/>
              </a:rPr>
              <a:t> Collection Editor</a:t>
            </a:r>
            <a:r>
              <a:rPr lang="en-US" altLang="en-US" dirty="0" smtClean="0">
                <a:solidFill>
                  <a:srgbClr val="000000"/>
                </a:solidFill>
                <a:latin typeface="Times New Roman" panose="02020603050405020304" pitchFamily="18" charset="0"/>
              </a:rPr>
              <a:t> by clicking the ellipsis next to the </a:t>
            </a:r>
            <a:r>
              <a:rPr lang="en-US" altLang="en-US" dirty="0" err="1" smtClean="0">
                <a:solidFill>
                  <a:srgbClr val="000000"/>
                </a:solidFill>
                <a:latin typeface="Lucida Console" panose="020B0609040504020204" pitchFamily="49" charset="0"/>
              </a:rPr>
              <a:t>DropDownList</a:t>
            </a:r>
            <a:r>
              <a:rPr lang="en-US" altLang="en-US" dirty="0" err="1" smtClean="0">
                <a:solidFill>
                  <a:srgbClr val="000000"/>
                </a:solidFill>
                <a:latin typeface="Times New Roman" panose="02020603050405020304" pitchFamily="18" charset="0"/>
              </a:rPr>
              <a:t>’s</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Items</a:t>
            </a:r>
            <a:r>
              <a:rPr lang="en-US" altLang="en-US" dirty="0" smtClean="0">
                <a:solidFill>
                  <a:srgbClr val="000000"/>
                </a:solidFill>
                <a:latin typeface="Times New Roman" panose="02020603050405020304" pitchFamily="18" charset="0"/>
              </a:rPr>
              <a:t> property in the </a:t>
            </a:r>
            <a:r>
              <a:rPr lang="en-US" altLang="en-US" dirty="0" smtClean="0">
                <a:solidFill>
                  <a:srgbClr val="000000"/>
                </a:solidFill>
                <a:latin typeface="Arial" panose="020B0604020202020204" pitchFamily="34" charset="0"/>
              </a:rPr>
              <a:t>Properties</a:t>
            </a:r>
            <a:r>
              <a:rPr lang="en-US" altLang="en-US" dirty="0" smtClean="0">
                <a:solidFill>
                  <a:srgbClr val="000000"/>
                </a:solidFill>
                <a:latin typeface="Times New Roman" panose="02020603050405020304" pitchFamily="18" charset="0"/>
              </a:rPr>
              <a:t> window, or by using the </a:t>
            </a:r>
            <a:r>
              <a:rPr lang="en-US" altLang="en-US" dirty="0" err="1" smtClean="0">
                <a:solidFill>
                  <a:srgbClr val="000000"/>
                </a:solidFill>
                <a:latin typeface="Arial" panose="020B0604020202020204" pitchFamily="34" charset="0"/>
              </a:rPr>
              <a:t>DropDownList</a:t>
            </a:r>
            <a:r>
              <a:rPr lang="en-US" altLang="en-US" dirty="0" smtClean="0">
                <a:solidFill>
                  <a:srgbClr val="000000"/>
                </a:solidFill>
                <a:latin typeface="Arial" panose="020B0604020202020204" pitchFamily="34" charset="0"/>
              </a:rPr>
              <a:t> Tasks</a:t>
            </a:r>
            <a:r>
              <a:rPr lang="en-US" altLang="en-US" dirty="0" smtClean="0">
                <a:solidFill>
                  <a:srgbClr val="000000"/>
                </a:solidFill>
                <a:latin typeface="Times New Roman" panose="02020603050405020304" pitchFamily="18" charset="0"/>
              </a:rPr>
              <a:t> smart-tag menu. To open this menu, click the small arrowhead that appears in the upper-right corner of the control in </a:t>
            </a:r>
            <a:r>
              <a:rPr lang="en-US" altLang="en-US" dirty="0" smtClean="0">
                <a:solidFill>
                  <a:srgbClr val="000000"/>
                </a:solidFill>
                <a:latin typeface="Arial" panose="020B0604020202020204" pitchFamily="34" charset="0"/>
              </a:rPr>
              <a:t>Design</a:t>
            </a:r>
            <a:r>
              <a:rPr lang="en-US" altLang="en-US" dirty="0" smtClean="0">
                <a:solidFill>
                  <a:srgbClr val="000000"/>
                </a:solidFill>
                <a:latin typeface="Times New Roman" panose="02020603050405020304" pitchFamily="18" charset="0"/>
              </a:rPr>
              <a:t> mode (Fig. 13.24). Visual Studio </a:t>
            </a:r>
            <a:r>
              <a:rPr lang="en-US" altLang="en-US" dirty="0" smtClean="0">
                <a:solidFill>
                  <a:srgbClr val="000000"/>
                </a:solidFill>
                <a:latin typeface="Times New Roman" panose="02020603050405020304" pitchFamily="18" charset="0"/>
              </a:rPr>
              <a:t>2017 </a:t>
            </a:r>
            <a:r>
              <a:rPr lang="en-US" altLang="en-US" dirty="0" smtClean="0">
                <a:solidFill>
                  <a:srgbClr val="000000"/>
                </a:solidFill>
                <a:latin typeface="Times New Roman" panose="02020603050405020304" pitchFamily="18" charset="0"/>
              </a:rPr>
              <a:t>for Web displays smart-tag menus for many ASP.NET controls to facilitate common tasks. </a:t>
            </a:r>
          </a:p>
        </p:txBody>
      </p:sp>
      <p:sp>
        <p:nvSpPr>
          <p:cNvPr id="1075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5475" name="Text Placeholder 2"/>
          <p:cNvSpPr>
            <a:spLocks noGrp="1"/>
          </p:cNvSpPr>
          <p:nvPr>
            <p:ph type="body" idx="1"/>
          </p:nvPr>
        </p:nvSpPr>
        <p:spPr/>
        <p:txBody>
          <a:bodyPr/>
          <a:lstStyle/>
          <a:p>
            <a:pPr lvl="1" eaLnBrk="1" hangingPunct="1"/>
            <a:r>
              <a:rPr lang="en-US" altLang="en-US" dirty="0" smtClean="0">
                <a:solidFill>
                  <a:srgbClr val="000000"/>
                </a:solidFill>
                <a:latin typeface="Times New Roman" panose="02020603050405020304" pitchFamily="18" charset="0"/>
              </a:rPr>
              <a:t>Clicking </a:t>
            </a:r>
            <a:r>
              <a:rPr lang="en-US" altLang="en-US" dirty="0" smtClean="0">
                <a:solidFill>
                  <a:srgbClr val="000000"/>
                </a:solidFill>
                <a:latin typeface="Arial" panose="020B0604020202020204" pitchFamily="34" charset="0"/>
              </a:rPr>
              <a:t>Edit Items...</a:t>
            </a:r>
            <a:r>
              <a:rPr lang="en-US" altLang="en-US" dirty="0" smtClean="0">
                <a:solidFill>
                  <a:srgbClr val="000000"/>
                </a:solidFill>
                <a:latin typeface="Times New Roman" panose="02020603050405020304" pitchFamily="18" charset="0"/>
              </a:rPr>
              <a:t> in the </a:t>
            </a:r>
            <a:r>
              <a:rPr lang="en-US" altLang="en-US" dirty="0" err="1" smtClean="0">
                <a:solidFill>
                  <a:srgbClr val="000000"/>
                </a:solidFill>
                <a:latin typeface="Arial" panose="020B0604020202020204" pitchFamily="34" charset="0"/>
              </a:rPr>
              <a:t>DropDownList</a:t>
            </a:r>
            <a:r>
              <a:rPr lang="en-US" altLang="en-US" dirty="0" smtClean="0">
                <a:solidFill>
                  <a:srgbClr val="000000"/>
                </a:solidFill>
                <a:latin typeface="Arial" panose="020B0604020202020204" pitchFamily="34" charset="0"/>
              </a:rPr>
              <a:t> Tasks</a:t>
            </a:r>
            <a:r>
              <a:rPr lang="en-US" altLang="en-US" dirty="0" smtClean="0">
                <a:solidFill>
                  <a:srgbClr val="000000"/>
                </a:solidFill>
                <a:latin typeface="Times New Roman" panose="02020603050405020304" pitchFamily="18" charset="0"/>
              </a:rPr>
              <a:t> menu opens the </a:t>
            </a:r>
            <a:r>
              <a:rPr lang="en-US" altLang="en-US" dirty="0" err="1" smtClean="0">
                <a:solidFill>
                  <a:srgbClr val="000000"/>
                </a:solidFill>
                <a:latin typeface="Arial" panose="020B0604020202020204" pitchFamily="34" charset="0"/>
              </a:rPr>
              <a:t>ListItem</a:t>
            </a:r>
            <a:r>
              <a:rPr lang="en-US" altLang="en-US" dirty="0" smtClean="0">
                <a:solidFill>
                  <a:srgbClr val="000000"/>
                </a:solidFill>
                <a:latin typeface="Arial" panose="020B0604020202020204" pitchFamily="34" charset="0"/>
              </a:rPr>
              <a:t> Collection Editor</a:t>
            </a:r>
            <a:r>
              <a:rPr lang="en-US" altLang="en-US" dirty="0" smtClean="0">
                <a:solidFill>
                  <a:srgbClr val="000000"/>
                </a:solidFill>
                <a:latin typeface="Times New Roman" panose="02020603050405020304" pitchFamily="18" charset="0"/>
              </a:rPr>
              <a:t>, which allows you to add </a:t>
            </a:r>
            <a:r>
              <a:rPr lang="en-US" altLang="en-US" dirty="0" err="1" smtClean="0">
                <a:solidFill>
                  <a:srgbClr val="000000"/>
                </a:solidFill>
                <a:latin typeface="Lucida Console" panose="020B0609040504020204" pitchFamily="49" charset="0"/>
              </a:rPr>
              <a:t>ListItem</a:t>
            </a:r>
            <a:r>
              <a:rPr lang="en-US" altLang="en-US" dirty="0" smtClean="0">
                <a:solidFill>
                  <a:srgbClr val="000000"/>
                </a:solidFill>
                <a:latin typeface="Times New Roman" panose="02020603050405020304" pitchFamily="18" charset="0"/>
              </a:rPr>
              <a:t> elements to the </a:t>
            </a:r>
            <a:r>
              <a:rPr lang="en-US" altLang="en-US" dirty="0" err="1" smtClean="0">
                <a:solidFill>
                  <a:srgbClr val="000000"/>
                </a:solidFill>
                <a:latin typeface="Lucida Console" panose="020B0609040504020204" pitchFamily="49" charset="0"/>
              </a:rPr>
              <a:t>DropDownList</a:t>
            </a:r>
            <a:r>
              <a:rPr lang="en-US" altLang="en-US" dirty="0" smtClean="0">
                <a:solidFill>
                  <a:srgbClr val="000000"/>
                </a:solidFill>
                <a:latin typeface="Times New Roman" panose="02020603050405020304" pitchFamily="18" charset="0"/>
              </a:rPr>
              <a:t>. Add items for </a:t>
            </a:r>
            <a:r>
              <a:rPr lang="en-US" altLang="en-US" dirty="0" smtClean="0">
                <a:solidFill>
                  <a:srgbClr val="000000"/>
                </a:solidFill>
                <a:latin typeface="Lucida Console" panose="020B0609040504020204" pitchFamily="49" charset="0"/>
              </a:rPr>
              <a:t>"Visual</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Basic</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2017</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How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to</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Program"</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"Visual</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C#</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2017</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How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to</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Program"</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"Java</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How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to</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Program"</a:t>
            </a:r>
            <a:r>
              <a:rPr lang="en-US" altLang="en-US" dirty="0" smtClean="0">
                <a:solidFill>
                  <a:srgbClr val="000000"/>
                </a:solidFill>
                <a:latin typeface="Times New Roman" panose="02020603050405020304" pitchFamily="18" charset="0"/>
              </a:rPr>
              <a:t> and </a:t>
            </a:r>
            <a:r>
              <a:rPr lang="en-US" altLang="en-US" dirty="0" smtClean="0">
                <a:solidFill>
                  <a:srgbClr val="000000"/>
                </a:solidFill>
                <a:latin typeface="Lucida Console" panose="020B0609040504020204" pitchFamily="49" charset="0"/>
              </a:rPr>
              <a:t>"C++</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How</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to</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Program"</a:t>
            </a:r>
            <a:r>
              <a:rPr lang="en-US" altLang="en-US" dirty="0" smtClean="0">
                <a:solidFill>
                  <a:srgbClr val="000000"/>
                </a:solidFill>
                <a:latin typeface="Times New Roman" panose="02020603050405020304" pitchFamily="18" charset="0"/>
              </a:rPr>
              <a:t> by clicking the </a:t>
            </a:r>
            <a:r>
              <a:rPr lang="en-US" altLang="en-US" dirty="0" smtClean="0">
                <a:solidFill>
                  <a:srgbClr val="000000"/>
                </a:solidFill>
                <a:latin typeface="Arial" panose="020B0604020202020204" pitchFamily="34" charset="0"/>
              </a:rPr>
              <a:t>Add</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Button</a:t>
            </a:r>
            <a:r>
              <a:rPr lang="en-US" altLang="en-US" dirty="0" smtClean="0">
                <a:solidFill>
                  <a:srgbClr val="000000"/>
                </a:solidFill>
                <a:latin typeface="Times New Roman" panose="02020603050405020304" pitchFamily="18" charset="0"/>
              </a:rPr>
              <a:t> four times. For each item, select it, then set its </a:t>
            </a:r>
            <a:r>
              <a:rPr lang="en-US" altLang="en-US" dirty="0" smtClean="0">
                <a:solidFill>
                  <a:srgbClr val="000000"/>
                </a:solidFill>
                <a:latin typeface="Lucida Console" panose="020B0609040504020204" pitchFamily="49" charset="0"/>
              </a:rPr>
              <a:t>Text</a:t>
            </a:r>
            <a:r>
              <a:rPr lang="en-US" altLang="en-US" dirty="0" smtClean="0">
                <a:solidFill>
                  <a:srgbClr val="000000"/>
                </a:solidFill>
                <a:latin typeface="Times New Roman" panose="02020603050405020304" pitchFamily="18" charset="0"/>
              </a:rPr>
              <a:t> property to one of the four book titles. </a:t>
            </a:r>
          </a:p>
        </p:txBody>
      </p:sp>
      <p:sp>
        <p:nvSpPr>
          <p:cNvPr id="1085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vbhtp6_13_ASP.NET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 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7523"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DropDownList</a:t>
            </a:r>
            <a:r>
              <a:rPr lang="en-US" altLang="en-US" smtClean="0">
                <a:solidFill>
                  <a:srgbClr val="000000"/>
                </a:solidFill>
                <a:latin typeface="Times New Roman" panose="02020603050405020304" pitchFamily="18" charset="0"/>
              </a:rPr>
              <a:t>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start a new paragraph, then double click the </a:t>
            </a:r>
            <a:r>
              <a:rPr lang="en-US" altLang="en-US" smtClean="0">
                <a:solidFill>
                  <a:srgbClr val="0000FF"/>
                </a:solidFill>
                <a:latin typeface="Lucida Console" panose="020B0609040504020204" pitchFamily="49" charset="0"/>
              </a:rPr>
              <a:t>HyperLink</a:t>
            </a:r>
            <a:r>
              <a:rPr lang="en-US" altLang="en-US" smtClean="0">
                <a:solidFill>
                  <a:srgbClr val="000000"/>
                </a:solidFill>
                <a:latin typeface="Times New Roman" panose="02020603050405020304" pitchFamily="18" charset="0"/>
              </a:rPr>
              <a:t> control in the </a:t>
            </a:r>
            <a:r>
              <a:rPr lang="en-US" altLang="en-US" smtClean="0">
                <a:solidFill>
                  <a:srgbClr val="000000"/>
                </a:solidFill>
                <a:latin typeface="Arial" panose="020B0604020202020204" pitchFamily="34" charset="0"/>
              </a:rPr>
              <a:t>Toolbox</a:t>
            </a:r>
            <a:r>
              <a:rPr lang="en-US" altLang="en-US" smtClean="0">
                <a:solidFill>
                  <a:srgbClr val="000000"/>
                </a:solidFill>
                <a:latin typeface="Times New Roman" panose="02020603050405020304" pitchFamily="18" charset="0"/>
              </a:rPr>
              <a:t> to add a hyperlink to the web page.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booksHyperLink</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"Click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here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view</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more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information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about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our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books"</a:t>
            </a:r>
            <a:r>
              <a:rPr lang="en-US" altLang="en-US" smtClean="0">
                <a:solidFill>
                  <a:srgbClr val="000000"/>
                </a:solidFill>
                <a:latin typeface="Times New Roman" panose="02020603050405020304" pitchFamily="18" charset="0"/>
              </a:rPr>
              <a:t>. </a:t>
            </a:r>
          </a:p>
        </p:txBody>
      </p:sp>
      <p:sp>
        <p:nvSpPr>
          <p:cNvPr id="1105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08547" name="Text Placeholder 2"/>
          <p:cNvSpPr>
            <a:spLocks noGrp="1"/>
          </p:cNvSpPr>
          <p:nvPr>
            <p:ph type="body" idx="1"/>
          </p:nvPr>
        </p:nvSpPr>
        <p:spPr/>
        <p:txBody>
          <a:bodyPr/>
          <a:lstStyle/>
          <a:p>
            <a:pPr lvl="1" eaLnBrk="1" hangingPunct="1"/>
            <a:r>
              <a:rPr lang="en-US" altLang="en-US" dirty="0" smtClean="0">
                <a:solidFill>
                  <a:srgbClr val="000000"/>
                </a:solidFill>
                <a:latin typeface="Times New Roman" panose="02020603050405020304" pitchFamily="18" charset="0"/>
              </a:rPr>
              <a:t>Set the </a:t>
            </a:r>
            <a:r>
              <a:rPr lang="en-US" altLang="en-US" dirty="0" err="1" smtClean="0">
                <a:solidFill>
                  <a:srgbClr val="0000FF"/>
                </a:solidFill>
                <a:latin typeface="Lucida Console" panose="020B0609040504020204" pitchFamily="49" charset="0"/>
              </a:rPr>
              <a:t>NavigateUrl</a:t>
            </a:r>
            <a:r>
              <a:rPr lang="en-US" altLang="en-US" dirty="0" smtClean="0">
                <a:solidFill>
                  <a:srgbClr val="000000"/>
                </a:solidFill>
                <a:latin typeface="Times New Roman" panose="02020603050405020304" pitchFamily="18" charset="0"/>
              </a:rPr>
              <a:t> property to </a:t>
            </a:r>
            <a:r>
              <a:rPr lang="en-US" altLang="en-US" dirty="0" smtClean="0">
                <a:solidFill>
                  <a:srgbClr val="000000"/>
                </a:solidFill>
                <a:latin typeface="Lucida Console" panose="020B0609040504020204" pitchFamily="49" charset="0"/>
              </a:rPr>
              <a:t>http://www.deitel.com</a:t>
            </a:r>
            <a:r>
              <a:rPr lang="en-US" altLang="en-US" dirty="0" smtClean="0">
                <a:solidFill>
                  <a:srgbClr val="000000"/>
                </a:solidFill>
                <a:latin typeface="Times New Roman" panose="02020603050405020304" pitchFamily="18" charset="0"/>
              </a:rPr>
              <a:t>. This specifies the resource or web page that will be requested when the user clicks the </a:t>
            </a:r>
            <a:r>
              <a:rPr lang="en-US" altLang="en-US" dirty="0" err="1" smtClean="0">
                <a:solidFill>
                  <a:srgbClr val="000000"/>
                </a:solidFill>
                <a:latin typeface="Lucida Console" panose="020B0609040504020204" pitchFamily="49" charset="0"/>
              </a:rPr>
              <a:t>HyperLink</a:t>
            </a:r>
            <a:r>
              <a:rPr lang="en-US" altLang="en-US" dirty="0" smtClean="0">
                <a:solidFill>
                  <a:srgbClr val="000000"/>
                </a:solidFill>
                <a:latin typeface="Times New Roman" panose="02020603050405020304" pitchFamily="18" charset="0"/>
              </a:rPr>
              <a:t>. Setting the </a:t>
            </a:r>
            <a:r>
              <a:rPr lang="en-US" altLang="en-US" dirty="0" smtClean="0">
                <a:solidFill>
                  <a:srgbClr val="0000FF"/>
                </a:solidFill>
                <a:latin typeface="Lucida Console" panose="020B0609040504020204" pitchFamily="49" charset="0"/>
              </a:rPr>
              <a:t>Target</a:t>
            </a:r>
            <a:r>
              <a:rPr lang="en-US" altLang="en-US" dirty="0" smtClean="0">
                <a:solidFill>
                  <a:srgbClr val="000000"/>
                </a:solidFill>
                <a:latin typeface="Times New Roman" panose="02020603050405020304" pitchFamily="18" charset="0"/>
              </a:rPr>
              <a:t> property to </a:t>
            </a:r>
            <a:r>
              <a:rPr lang="en-US" altLang="en-US" dirty="0" smtClean="0">
                <a:solidFill>
                  <a:srgbClr val="000000"/>
                </a:solidFill>
                <a:latin typeface="Lucida Console" panose="020B0609040504020204" pitchFamily="49" charset="0"/>
              </a:rPr>
              <a:t>_blank</a:t>
            </a:r>
            <a:r>
              <a:rPr lang="en-US" altLang="en-US" dirty="0" smtClean="0">
                <a:solidFill>
                  <a:srgbClr val="000000"/>
                </a:solidFill>
                <a:latin typeface="Times New Roman" panose="02020603050405020304" pitchFamily="18" charset="0"/>
              </a:rPr>
              <a:t> specifies that the requested web page should open in a new tab or browser window. By default, </a:t>
            </a:r>
            <a:r>
              <a:rPr lang="en-US" altLang="en-US" dirty="0" err="1" smtClean="0">
                <a:solidFill>
                  <a:srgbClr val="000000"/>
                </a:solidFill>
                <a:latin typeface="Lucida Console" panose="020B0609040504020204" pitchFamily="49" charset="0"/>
              </a:rPr>
              <a:t>HyperLink</a:t>
            </a:r>
            <a:r>
              <a:rPr lang="en-US" altLang="en-US" dirty="0" smtClean="0">
                <a:solidFill>
                  <a:srgbClr val="000000"/>
                </a:solidFill>
                <a:latin typeface="Times New Roman" panose="02020603050405020304" pitchFamily="18" charset="0"/>
              </a:rPr>
              <a:t> controls cause pages to open in the </a:t>
            </a:r>
            <a:r>
              <a:rPr lang="en-US" altLang="en-US" i="1" dirty="0" smtClean="0">
                <a:solidFill>
                  <a:srgbClr val="000000"/>
                </a:solidFill>
                <a:latin typeface="Times New Roman" panose="02020603050405020304" pitchFamily="18" charset="0"/>
              </a:rPr>
              <a:t>same</a:t>
            </a:r>
            <a:r>
              <a:rPr lang="en-US" altLang="en-US" dirty="0" smtClean="0">
                <a:solidFill>
                  <a:srgbClr val="000000"/>
                </a:solidFill>
                <a:latin typeface="Times New Roman" panose="02020603050405020304" pitchFamily="18" charset="0"/>
              </a:rPr>
              <a:t> browser window. </a:t>
            </a:r>
          </a:p>
        </p:txBody>
      </p:sp>
      <p:sp>
        <p:nvSpPr>
          <p:cNvPr id="1116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1264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Step 6: Completing the Page</a:t>
            </a:r>
          </a:p>
          <a:p>
            <a:pPr eaLnBrk="1" hangingPunct="1">
              <a:defRPr/>
            </a:pPr>
            <a:r>
              <a:rPr lang="en-US" dirty="0" smtClean="0">
                <a:solidFill>
                  <a:srgbClr val="000000"/>
                </a:solidFill>
                <a:latin typeface="Times New Roman" pitchFamily="18" charset="0"/>
              </a:rPr>
              <a:t>Next you’ll create the </a:t>
            </a:r>
            <a:r>
              <a:rPr lang="en-US" dirty="0" smtClean="0">
                <a:solidFill>
                  <a:srgbClr val="000000"/>
                </a:solidFill>
                <a:latin typeface="Arial" pitchFamily="34" charset="0"/>
              </a:rPr>
              <a:t>Operating System</a:t>
            </a:r>
            <a:r>
              <a:rPr lang="en-US" dirty="0" smtClean="0">
                <a:solidFill>
                  <a:srgbClr val="000000"/>
                </a:solidFill>
                <a:latin typeface="Times New Roman" pitchFamily="18" charset="0"/>
              </a:rPr>
              <a:t> section of the page and the </a:t>
            </a:r>
            <a:r>
              <a:rPr lang="en-US" dirty="0" smtClean="0">
                <a:solidFill>
                  <a:srgbClr val="000000"/>
                </a:solidFill>
                <a:latin typeface="Arial" pitchFamily="34" charset="0"/>
              </a:rPr>
              <a:t>Register</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Button</a:t>
            </a:r>
            <a:r>
              <a:rPr lang="en-US" dirty="0" smtClean="0">
                <a:solidFill>
                  <a:srgbClr val="000000"/>
                </a:solidFill>
                <a:latin typeface="Times New Roman" pitchFamily="18" charset="0"/>
              </a:rPr>
              <a:t>.</a:t>
            </a:r>
          </a:p>
          <a:p>
            <a:pPr eaLnBrk="1" hangingPunct="1">
              <a:defRPr/>
            </a:pPr>
            <a:r>
              <a:rPr lang="en-US" dirty="0" smtClean="0">
                <a:solidFill>
                  <a:srgbClr val="000000"/>
                </a:solidFill>
                <a:latin typeface="Times New Roman" pitchFamily="18" charset="0"/>
              </a:rPr>
              <a:t>This section contains a </a:t>
            </a:r>
            <a:r>
              <a:rPr lang="en-US" dirty="0" smtClean="0">
                <a:solidFill>
                  <a:srgbClr val="0000FF"/>
                </a:solidFill>
                <a:latin typeface="Lucida Console" pitchFamily="49" charset="0"/>
              </a:rPr>
              <a:t>RadioButtonList</a:t>
            </a:r>
            <a:r>
              <a:rPr lang="en-US" dirty="0" smtClean="0">
                <a:solidFill>
                  <a:srgbClr val="000000"/>
                </a:solidFill>
                <a:latin typeface="Times New Roman" pitchFamily="18" charset="0"/>
              </a:rPr>
              <a:t> control, which provides a series of radio buttons from which the user can select only one.</a:t>
            </a:r>
          </a:p>
          <a:p>
            <a:pPr eaLnBrk="1" hangingPunct="1">
              <a:defRPr/>
            </a:pPr>
            <a:r>
              <a:rPr lang="en-US" dirty="0" smtClean="0">
                <a:solidFill>
                  <a:srgbClr val="000000"/>
                </a:solidFill>
                <a:latin typeface="Times New Roman" pitchFamily="18" charset="0"/>
              </a:rPr>
              <a:t>The </a:t>
            </a:r>
            <a:r>
              <a:rPr lang="en-US" dirty="0" smtClean="0">
                <a:solidFill>
                  <a:srgbClr val="000000"/>
                </a:solidFill>
                <a:latin typeface="Arial" pitchFamily="34" charset="0"/>
              </a:rPr>
              <a:t>RadioButtonList Tasks</a:t>
            </a:r>
            <a:r>
              <a:rPr lang="en-US" dirty="0" smtClean="0">
                <a:solidFill>
                  <a:srgbClr val="000000"/>
                </a:solidFill>
                <a:latin typeface="Times New Roman" pitchFamily="18" charset="0"/>
              </a:rPr>
              <a:t> smart-tag menu provides an </a:t>
            </a:r>
            <a:r>
              <a:rPr lang="en-US" dirty="0" smtClean="0">
                <a:solidFill>
                  <a:srgbClr val="000000"/>
                </a:solidFill>
                <a:latin typeface="Arial" pitchFamily="34" charset="0"/>
              </a:rPr>
              <a:t>Edit Items…</a:t>
            </a:r>
            <a:r>
              <a:rPr lang="en-US" dirty="0" smtClean="0">
                <a:solidFill>
                  <a:srgbClr val="000000"/>
                </a:solidFill>
                <a:latin typeface="Times New Roman" pitchFamily="18" charset="0"/>
              </a:rPr>
              <a:t> link to open the </a:t>
            </a:r>
            <a:r>
              <a:rPr lang="en-US" dirty="0" smtClean="0">
                <a:solidFill>
                  <a:srgbClr val="000000"/>
                </a:solidFill>
                <a:latin typeface="Arial" pitchFamily="34" charset="0"/>
              </a:rPr>
              <a:t>ListItem Collection Editor</a:t>
            </a:r>
            <a:r>
              <a:rPr lang="en-US" dirty="0" smtClean="0">
                <a:solidFill>
                  <a:srgbClr val="000000"/>
                </a:solidFill>
                <a:latin typeface="Times New Roman" pitchFamily="18" charset="0"/>
              </a:rPr>
              <a:t> so that you can create the items in the list.</a:t>
            </a:r>
          </a:p>
        </p:txBody>
      </p:sp>
      <p:sp>
        <p:nvSpPr>
          <p:cNvPr id="1126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1059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Perform the following steps:</a:t>
            </a:r>
          </a:p>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HyperLink</a:t>
            </a:r>
            <a:r>
              <a:rPr lang="en-US" altLang="en-US" smtClean="0">
                <a:solidFill>
                  <a:srgbClr val="000000"/>
                </a:solidFill>
                <a:latin typeface="Times New Roman" panose="02020603050405020304" pitchFamily="18" charset="0"/>
              </a:rPr>
              <a:t> control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create a new paragraph, then add an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 named </a:t>
            </a:r>
            <a:r>
              <a:rPr lang="en-US" altLang="en-US" smtClean="0">
                <a:solidFill>
                  <a:srgbClr val="000000"/>
                </a:solidFill>
                <a:latin typeface="Lucida Console" panose="020B0609040504020204" pitchFamily="49" charset="0"/>
              </a:rPr>
              <a:t>osImage</a:t>
            </a:r>
            <a:r>
              <a:rPr lang="en-US" altLang="en-US" smtClean="0">
                <a:solidFill>
                  <a:srgbClr val="000000"/>
                </a:solidFill>
                <a:latin typeface="Times New Roman" panose="02020603050405020304" pitchFamily="18" charset="0"/>
              </a:rPr>
              <a:t> that displays the </a:t>
            </a:r>
            <a:r>
              <a:rPr lang="en-US" altLang="en-US" smtClean="0">
                <a:solidFill>
                  <a:srgbClr val="000000"/>
                </a:solidFill>
                <a:latin typeface="Lucida Console" panose="020B0609040504020204" pitchFamily="49" charset="0"/>
              </a:rPr>
              <a:t>os.png</a:t>
            </a:r>
            <a:r>
              <a:rPr lang="en-US" altLang="en-US" smtClean="0">
                <a:solidFill>
                  <a:srgbClr val="000000"/>
                </a:solidFill>
                <a:latin typeface="Times New Roman" panose="02020603050405020304" pitchFamily="18" charset="0"/>
              </a:rPr>
              <a:t> image. </a:t>
            </a:r>
          </a:p>
          <a:p>
            <a:pPr lvl="1" eaLnBrk="1" hangingPunct="1"/>
            <a:r>
              <a:rPr lang="en-US" altLang="en-US" smtClean="0">
                <a:solidFill>
                  <a:srgbClr val="000000"/>
                </a:solidFill>
                <a:latin typeface="Times New Roman" panose="02020603050405020304" pitchFamily="18" charset="0"/>
              </a:rPr>
              <a:t>Click to the right of the </a:t>
            </a:r>
            <a:r>
              <a:rPr lang="en-US" altLang="en-US" smtClean="0">
                <a:solidFill>
                  <a:srgbClr val="000000"/>
                </a:solidFill>
                <a:latin typeface="Lucida Console" panose="020B0609040504020204" pitchFamily="49" charset="0"/>
              </a:rPr>
              <a:t>Image</a:t>
            </a:r>
            <a:r>
              <a:rPr lang="en-US" altLang="en-US" smtClean="0">
                <a:solidFill>
                  <a:srgbClr val="000000"/>
                </a:solidFill>
                <a:latin typeface="Times New Roman" panose="02020603050405020304" pitchFamily="18" charset="0"/>
              </a:rPr>
              <a:t>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create a new paragraph, then add a </a:t>
            </a:r>
            <a:r>
              <a:rPr lang="en-US" altLang="en-US" smtClean="0">
                <a:solidFill>
                  <a:srgbClr val="000000"/>
                </a:solidFill>
                <a:latin typeface="Lucida Console" panose="020B0609040504020204" pitchFamily="49" charset="0"/>
              </a:rPr>
              <a:t>RadioButtonList</a:t>
            </a:r>
            <a:r>
              <a:rPr lang="en-US" altLang="en-US" smtClean="0">
                <a:solidFill>
                  <a:srgbClr val="000000"/>
                </a:solidFill>
                <a:latin typeface="Times New Roman" panose="02020603050405020304" pitchFamily="18" charset="0"/>
              </a:rPr>
              <a:t>.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osRadioButtonList</a:t>
            </a:r>
            <a:r>
              <a:rPr lang="en-US" altLang="en-US" smtClean="0">
                <a:solidFill>
                  <a:srgbClr val="000000"/>
                </a:solidFill>
                <a:latin typeface="Times New Roman" panose="02020603050405020304" pitchFamily="18" charset="0"/>
              </a:rPr>
              <a:t>. Use the </a:t>
            </a:r>
            <a:r>
              <a:rPr lang="en-US" altLang="en-US" smtClean="0">
                <a:solidFill>
                  <a:srgbClr val="000000"/>
                </a:solidFill>
                <a:latin typeface="Arial" panose="020B0604020202020204" pitchFamily="34" charset="0"/>
              </a:rPr>
              <a:t>ListItem Collection Editor</a:t>
            </a:r>
            <a:r>
              <a:rPr lang="en-US" altLang="en-US" smtClean="0">
                <a:solidFill>
                  <a:srgbClr val="000000"/>
                </a:solidFill>
                <a:latin typeface="Times New Roman" panose="02020603050405020304" pitchFamily="18" charset="0"/>
              </a:rPr>
              <a:t> to add the items shown in Fig. 13.22.</a:t>
            </a:r>
          </a:p>
        </p:txBody>
      </p:sp>
      <p:sp>
        <p:nvSpPr>
          <p:cNvPr id="1136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13.5  </a:t>
            </a:r>
            <a:r>
              <a:rPr lang="en-US" dirty="0">
                <a:solidFill>
                  <a:srgbClr val="3380E6"/>
                </a:solidFill>
                <a:latin typeface="Arial"/>
              </a:rPr>
              <a:t>Standard Web </a:t>
            </a:r>
            <a:r>
              <a:rPr lang="en-US" dirty="0" smtClean="0">
                <a:solidFill>
                  <a:srgbClr val="3380E6"/>
                </a:solidFill>
                <a:latin typeface="Arial"/>
              </a:rPr>
              <a:t>Controls</a:t>
            </a:r>
            <a:r>
              <a:rPr lang="en-US" dirty="0">
                <a:solidFill>
                  <a:srgbClr val="3380E6"/>
                </a:solidFill>
                <a:latin typeface="Arial"/>
              </a:rPr>
              <a:t> (cont.)</a:t>
            </a:r>
            <a:endParaRPr lang="en-US" dirty="0" smtClean="0">
              <a:solidFill>
                <a:srgbClr val="3380E6"/>
              </a:solidFill>
              <a:latin typeface="Arial"/>
            </a:endParaRPr>
          </a:p>
        </p:txBody>
      </p:sp>
      <p:sp>
        <p:nvSpPr>
          <p:cNvPr id="111619" name="Text Placeholder 2"/>
          <p:cNvSpPr>
            <a:spLocks noGrp="1"/>
          </p:cNvSpPr>
          <p:nvPr>
            <p:ph type="body" idx="1"/>
          </p:nvPr>
        </p:nvSpPr>
        <p:spPr/>
        <p:txBody>
          <a:bodyPr/>
          <a:lstStyle/>
          <a:p>
            <a:pPr lvl="1" eaLnBrk="1" hangingPunct="1"/>
            <a:r>
              <a:rPr lang="en-US" altLang="en-US" smtClean="0">
                <a:solidFill>
                  <a:srgbClr val="000000"/>
                </a:solidFill>
                <a:latin typeface="Times New Roman" panose="02020603050405020304" pitchFamily="18" charset="0"/>
              </a:rPr>
              <a:t>Finally, click to the right of the </a:t>
            </a:r>
            <a:r>
              <a:rPr lang="en-US" altLang="en-US" smtClean="0">
                <a:solidFill>
                  <a:srgbClr val="000000"/>
                </a:solidFill>
                <a:latin typeface="Lucida Console" panose="020B0609040504020204" pitchFamily="49" charset="0"/>
              </a:rPr>
              <a:t>RadioButtonList</a:t>
            </a:r>
            <a:r>
              <a:rPr lang="en-US" altLang="en-US" smtClean="0">
                <a:solidFill>
                  <a:srgbClr val="000000"/>
                </a:solidFill>
                <a:latin typeface="Times New Roman" panose="02020603050405020304" pitchFamily="18" charset="0"/>
              </a:rPr>
              <a:t> and press </a:t>
            </a:r>
            <a:r>
              <a:rPr lang="en-US" altLang="en-US" i="1" smtClean="0">
                <a:solidFill>
                  <a:srgbClr val="000000"/>
                </a:solidFill>
                <a:latin typeface="Times New Roman" panose="02020603050405020304" pitchFamily="18" charset="0"/>
              </a:rPr>
              <a:t>Enter </a:t>
            </a:r>
            <a:r>
              <a:rPr lang="en-US" altLang="en-US" smtClean="0">
                <a:solidFill>
                  <a:srgbClr val="000000"/>
                </a:solidFill>
                <a:latin typeface="Times New Roman" panose="02020603050405020304" pitchFamily="18" charset="0"/>
              </a:rPr>
              <a:t>to create a new paragraph, then add a </a:t>
            </a:r>
            <a:r>
              <a:rPr lang="en-US" altLang="en-US" smtClean="0">
                <a:solidFill>
                  <a:srgbClr val="0000FF"/>
                </a:solidFill>
                <a:latin typeface="Times New Roman" panose="02020603050405020304" pitchFamily="18" charset="0"/>
              </a:rPr>
              <a:t>Button</a:t>
            </a:r>
            <a:r>
              <a:rPr lang="en-US" altLang="en-US" smtClean="0">
                <a:solidFill>
                  <a:srgbClr val="000000"/>
                </a:solidFill>
                <a:latin typeface="Times New Roman" panose="02020603050405020304" pitchFamily="18" charset="0"/>
              </a:rPr>
              <a:t>. A </a:t>
            </a:r>
            <a:r>
              <a:rPr lang="en-US" altLang="en-US" smtClean="0">
                <a:solidFill>
                  <a:srgbClr val="000000"/>
                </a:solidFill>
                <a:latin typeface="Lucida Console" panose="020B0609040504020204" pitchFamily="49" charset="0"/>
              </a:rPr>
              <a:t>Button</a:t>
            </a:r>
            <a:r>
              <a:rPr lang="en-US" altLang="en-US" smtClean="0">
                <a:solidFill>
                  <a:srgbClr val="000000"/>
                </a:solidFill>
                <a:latin typeface="Times New Roman" panose="02020603050405020304" pitchFamily="18" charset="0"/>
              </a:rPr>
              <a:t> web control represents a button that triggers an action when clicked. Set its </a:t>
            </a:r>
            <a:r>
              <a:rPr lang="en-US" altLang="en-US" smtClean="0">
                <a:solidFill>
                  <a:srgbClr val="000000"/>
                </a:solidFill>
                <a:latin typeface="Lucida Console" panose="020B0609040504020204" pitchFamily="49" charset="0"/>
              </a:rPr>
              <a:t>(ID)</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registerButton</a:t>
            </a:r>
            <a:r>
              <a:rPr lang="en-US" altLang="en-US" smtClean="0">
                <a:solidFill>
                  <a:srgbClr val="000000"/>
                </a:solidFill>
                <a:latin typeface="Times New Roman" panose="02020603050405020304" pitchFamily="18" charset="0"/>
              </a:rPr>
              <a:t> and its </a:t>
            </a:r>
            <a:r>
              <a:rPr lang="en-US" altLang="en-US" smtClean="0">
                <a:solidFill>
                  <a:srgbClr val="000000"/>
                </a:solidFill>
                <a:latin typeface="Lucida Console" panose="020B0609040504020204" pitchFamily="49" charset="0"/>
              </a:rPr>
              <a:t>Text</a:t>
            </a:r>
            <a:r>
              <a:rPr lang="en-US" altLang="en-US" smtClean="0">
                <a:solidFill>
                  <a:srgbClr val="000000"/>
                </a:solidFill>
                <a:latin typeface="Times New Roman" panose="02020603050405020304" pitchFamily="18" charset="0"/>
              </a:rPr>
              <a:t> property to </a:t>
            </a:r>
            <a:r>
              <a:rPr lang="en-US" altLang="en-US" smtClean="0">
                <a:solidFill>
                  <a:srgbClr val="000000"/>
                </a:solidFill>
                <a:latin typeface="Lucida Console" panose="020B0609040504020204" pitchFamily="49" charset="0"/>
              </a:rPr>
              <a:t>Register</a:t>
            </a:r>
            <a:r>
              <a:rPr lang="en-US" altLang="en-US" smtClean="0">
                <a:solidFill>
                  <a:srgbClr val="000000"/>
                </a:solidFill>
                <a:latin typeface="Times New Roman" panose="02020603050405020304" pitchFamily="18" charset="0"/>
              </a:rPr>
              <a:t>. As stated earlier, clicking the </a:t>
            </a:r>
            <a:r>
              <a:rPr lang="en-US" altLang="en-US" smtClean="0">
                <a:solidFill>
                  <a:srgbClr val="000000"/>
                </a:solidFill>
                <a:latin typeface="Arial" panose="020B0604020202020204" pitchFamily="34" charset="0"/>
              </a:rPr>
              <a:t>Register</a:t>
            </a:r>
            <a:r>
              <a:rPr lang="en-US" altLang="en-US" smtClean="0">
                <a:solidFill>
                  <a:srgbClr val="000000"/>
                </a:solidFill>
                <a:latin typeface="Times New Roman" panose="02020603050405020304" pitchFamily="18" charset="0"/>
              </a:rPr>
              <a:t> button in this example does not do anything.</a:t>
            </a:r>
          </a:p>
          <a:p>
            <a:pPr eaLnBrk="1" hangingPunct="1"/>
            <a:r>
              <a:rPr lang="en-US" altLang="en-US" smtClean="0">
                <a:solidFill>
                  <a:srgbClr val="000000"/>
                </a:solidFill>
                <a:latin typeface="Times New Roman" panose="02020603050405020304" pitchFamily="18" charset="0"/>
              </a:rPr>
              <a:t>You can now execute the app (</a:t>
            </a:r>
            <a:r>
              <a:rPr lang="en-US" altLang="en-US" i="1" smtClean="0">
                <a:solidFill>
                  <a:srgbClr val="000000"/>
                </a:solidFill>
                <a:latin typeface="Times New Roman" panose="02020603050405020304" pitchFamily="18" charset="0"/>
              </a:rPr>
              <a:t>Ctrl + F5)</a:t>
            </a:r>
            <a:r>
              <a:rPr lang="en-US" altLang="en-US" smtClean="0">
                <a:solidFill>
                  <a:srgbClr val="000000"/>
                </a:solidFill>
                <a:latin typeface="Times New Roman" panose="02020603050405020304" pitchFamily="18" charset="0"/>
              </a:rPr>
              <a:t> to see the Web Form in your browser.</a:t>
            </a:r>
          </a:p>
        </p:txBody>
      </p:sp>
      <p:sp>
        <p:nvSpPr>
          <p:cNvPr id="1146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13.6  Validation Controls</a:t>
            </a:r>
          </a:p>
        </p:txBody>
      </p:sp>
      <p:sp>
        <p:nvSpPr>
          <p:cNvPr id="112643"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This section introduces a different type of web control, called a </a:t>
            </a:r>
            <a:r>
              <a:rPr lang="en-US" altLang="en-US" sz="2500" smtClean="0">
                <a:solidFill>
                  <a:srgbClr val="0000FF"/>
                </a:solidFill>
                <a:latin typeface="Times New Roman" panose="02020603050405020304" pitchFamily="18" charset="0"/>
              </a:rPr>
              <a:t>validation control</a:t>
            </a:r>
            <a:r>
              <a:rPr lang="en-US" altLang="en-US" sz="2500" smtClean="0">
                <a:solidFill>
                  <a:srgbClr val="000000"/>
                </a:solidFill>
                <a:latin typeface="Times New Roman" panose="02020603050405020304" pitchFamily="18" charset="0"/>
              </a:rPr>
              <a:t> or </a:t>
            </a:r>
            <a:r>
              <a:rPr lang="en-US" altLang="en-US" sz="2500" smtClean="0">
                <a:solidFill>
                  <a:srgbClr val="0000FF"/>
                </a:solidFill>
                <a:latin typeface="Times New Roman" panose="02020603050405020304" pitchFamily="18" charset="0"/>
              </a:rPr>
              <a:t>validator</a:t>
            </a:r>
            <a:r>
              <a:rPr lang="en-US" altLang="en-US" sz="2500" smtClean="0">
                <a:solidFill>
                  <a:srgbClr val="000000"/>
                </a:solidFill>
                <a:latin typeface="Times New Roman" panose="02020603050405020304" pitchFamily="18" charset="0"/>
              </a:rPr>
              <a:t>, which determines whether the data in another web control is in the proper format.</a:t>
            </a:r>
          </a:p>
          <a:p>
            <a:pPr eaLnBrk="1" hangingPunct="1">
              <a:lnSpc>
                <a:spcPct val="90000"/>
              </a:lnSpc>
            </a:pPr>
            <a:r>
              <a:rPr lang="en-US" altLang="en-US" sz="2500" smtClean="0">
                <a:solidFill>
                  <a:srgbClr val="000000"/>
                </a:solidFill>
                <a:latin typeface="Times New Roman" panose="02020603050405020304" pitchFamily="18" charset="0"/>
              </a:rPr>
              <a:t>For example, validators can determine whether a user has provided information in a required field or whether a zip-code field contains exactly five digits.</a:t>
            </a:r>
          </a:p>
          <a:p>
            <a:pPr eaLnBrk="1" hangingPunct="1">
              <a:lnSpc>
                <a:spcPct val="90000"/>
              </a:lnSpc>
            </a:pPr>
            <a:r>
              <a:rPr lang="en-US" altLang="en-US" sz="2500" smtClean="0">
                <a:solidFill>
                  <a:srgbClr val="000000"/>
                </a:solidFill>
                <a:latin typeface="Times New Roman" panose="02020603050405020304" pitchFamily="18" charset="0"/>
              </a:rPr>
              <a:t>Validators provide a mechanism for </a:t>
            </a:r>
            <a:r>
              <a:rPr lang="en-US" altLang="en-US" sz="2500" i="1" smtClean="0">
                <a:solidFill>
                  <a:srgbClr val="000000"/>
                </a:solidFill>
                <a:latin typeface="Times New Roman" panose="02020603050405020304" pitchFamily="18" charset="0"/>
              </a:rPr>
              <a:t>validating user input </a:t>
            </a:r>
            <a:r>
              <a:rPr lang="en-US" altLang="en-US" sz="2500" smtClean="0">
                <a:solidFill>
                  <a:srgbClr val="000000"/>
                </a:solidFill>
                <a:latin typeface="Times New Roman" panose="02020603050405020304" pitchFamily="18" charset="0"/>
              </a:rPr>
              <a:t>on the client and the server.</a:t>
            </a:r>
          </a:p>
          <a:p>
            <a:pPr eaLnBrk="1" hangingPunct="1">
              <a:lnSpc>
                <a:spcPct val="90000"/>
              </a:lnSpc>
            </a:pPr>
            <a:r>
              <a:rPr lang="en-US" altLang="en-US" sz="2500" smtClean="0">
                <a:solidFill>
                  <a:srgbClr val="000000"/>
                </a:solidFill>
                <a:latin typeface="Times New Roman" panose="02020603050405020304" pitchFamily="18" charset="0"/>
              </a:rPr>
              <a:t>When the page is sent to the client, the validator is converted into JavaScript that performs the validation in the client web browser.</a:t>
            </a:r>
          </a:p>
        </p:txBody>
      </p:sp>
      <p:sp>
        <p:nvSpPr>
          <p:cNvPr id="1157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13.6  Validation </a:t>
            </a:r>
            <a:r>
              <a:rPr lang="en-US" dirty="0" smtClean="0">
                <a:solidFill>
                  <a:srgbClr val="3380E6"/>
                </a:solidFill>
                <a:latin typeface="Arial"/>
              </a:rPr>
              <a:t>Controls (cont.)</a:t>
            </a:r>
          </a:p>
        </p:txBody>
      </p:sp>
      <p:sp>
        <p:nvSpPr>
          <p:cNvPr id="1136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JavaScript is a scripting language that enhances the functionality of web pages and is typically executed on the client.</a:t>
            </a:r>
          </a:p>
          <a:p>
            <a:pPr eaLnBrk="1" hangingPunct="1"/>
            <a:r>
              <a:rPr lang="en-US" altLang="en-US" smtClean="0">
                <a:solidFill>
                  <a:srgbClr val="000000"/>
                </a:solidFill>
                <a:latin typeface="Times New Roman" panose="02020603050405020304" pitchFamily="18" charset="0"/>
              </a:rPr>
              <a:t>Unfortunately, some client browsers might not support scripting or the user might disable it.</a:t>
            </a:r>
          </a:p>
          <a:p>
            <a:pPr eaLnBrk="1" hangingPunct="1"/>
            <a:r>
              <a:rPr lang="en-US" altLang="en-US" smtClean="0">
                <a:solidFill>
                  <a:srgbClr val="000000"/>
                </a:solidFill>
                <a:latin typeface="Times New Roman" panose="02020603050405020304" pitchFamily="18" charset="0"/>
              </a:rPr>
              <a:t>For this reason, you should </a:t>
            </a:r>
            <a:r>
              <a:rPr lang="en-US" altLang="en-US" i="1" smtClean="0">
                <a:solidFill>
                  <a:srgbClr val="000000"/>
                </a:solidFill>
                <a:latin typeface="Times New Roman" panose="02020603050405020304" pitchFamily="18" charset="0"/>
              </a:rPr>
              <a:t>always</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perform validation on the server.</a:t>
            </a:r>
          </a:p>
          <a:p>
            <a:pPr eaLnBrk="1" hangingPunct="1"/>
            <a:r>
              <a:rPr lang="en-US" altLang="en-US" smtClean="0">
                <a:solidFill>
                  <a:srgbClr val="000000"/>
                </a:solidFill>
                <a:latin typeface="Times New Roman" panose="02020603050405020304" pitchFamily="18" charset="0"/>
              </a:rPr>
              <a:t>ASP.NET validation controls can function on the </a:t>
            </a:r>
            <a:r>
              <a:rPr lang="en-US" altLang="en-US" i="1" smtClean="0">
                <a:solidFill>
                  <a:srgbClr val="000000"/>
                </a:solidFill>
                <a:latin typeface="Times New Roman" panose="02020603050405020304" pitchFamily="18" charset="0"/>
              </a:rPr>
              <a:t>client</a:t>
            </a:r>
            <a:r>
              <a:rPr lang="en-US" altLang="en-US" smtClean="0">
                <a:solidFill>
                  <a:srgbClr val="000000"/>
                </a:solidFill>
                <a:latin typeface="Times New Roman" panose="02020603050405020304" pitchFamily="18" charset="0"/>
              </a:rPr>
              <a:t>, on the </a:t>
            </a:r>
            <a:r>
              <a:rPr lang="en-US" altLang="en-US" i="1" smtClean="0">
                <a:solidFill>
                  <a:srgbClr val="000000"/>
                </a:solidFill>
                <a:latin typeface="Times New Roman" panose="02020603050405020304" pitchFamily="18" charset="0"/>
              </a:rPr>
              <a:t>server</a:t>
            </a:r>
            <a:r>
              <a:rPr lang="en-US" altLang="en-US" smtClean="0">
                <a:solidFill>
                  <a:srgbClr val="000000"/>
                </a:solidFill>
                <a:latin typeface="Times New Roman" panose="02020603050405020304" pitchFamily="18" charset="0"/>
              </a:rPr>
              <a:t> or </a:t>
            </a:r>
            <a:r>
              <a:rPr lang="en-US" altLang="en-US" i="1" smtClean="0">
                <a:solidFill>
                  <a:srgbClr val="000000"/>
                </a:solidFill>
                <a:latin typeface="Times New Roman" panose="02020603050405020304" pitchFamily="18" charset="0"/>
              </a:rPr>
              <a:t>both</a:t>
            </a:r>
            <a:r>
              <a:rPr lang="en-US" altLang="en-US" smtClean="0">
                <a:solidFill>
                  <a:srgbClr val="000000"/>
                </a:solidFill>
                <a:latin typeface="Times New Roman" panose="02020603050405020304" pitchFamily="18" charset="0"/>
              </a:rPr>
              <a:t>. </a:t>
            </a:r>
          </a:p>
        </p:txBody>
      </p:sp>
      <p:sp>
        <p:nvSpPr>
          <p:cNvPr id="1167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1992-2014 by Pearson Education, Inc.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3065</TotalTime>
  <Words>14138</Words>
  <Application>Microsoft Office PowerPoint</Application>
  <PresentationFormat>On-screen Show (4:3)</PresentationFormat>
  <Paragraphs>1023</Paragraphs>
  <Slides>226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226</vt:i4>
      </vt:variant>
    </vt:vector>
  </HeadingPairs>
  <TitlesOfParts>
    <vt:vector size="239" baseType="lpstr">
      <vt:lpstr>AGaramond</vt:lpstr>
      <vt:lpstr>Arial</vt:lpstr>
      <vt:lpstr>Calibri</vt:lpstr>
      <vt:lpstr>Goudy Sans Medium</vt:lpstr>
      <vt:lpstr>Lucida Console</vt:lpstr>
      <vt:lpstr>Lucida Sans Unicode</vt:lpstr>
      <vt:lpstr>LucidaSansTypewriter</vt:lpstr>
      <vt:lpstr>Times New Roman</vt:lpstr>
      <vt:lpstr>Verdana</vt:lpstr>
      <vt:lpstr>Wingdings</vt:lpstr>
      <vt:lpstr>Wingdings 2</vt:lpstr>
      <vt:lpstr>Wingdings 3</vt:lpstr>
      <vt:lpstr>Concourse</vt:lpstr>
      <vt:lpstr> Web App Development with ASP.NET    </vt:lpstr>
      <vt:lpstr>PowerPoint Presentation</vt:lpstr>
      <vt:lpstr>PowerPoint Presentation</vt:lpstr>
      <vt:lpstr>PowerPoint Presentation</vt:lpstr>
      <vt:lpstr>13.1  Introduction</vt:lpstr>
      <vt:lpstr>13.1  Introduction</vt:lpstr>
      <vt:lpstr>13.1  Introduction</vt:lpstr>
      <vt:lpstr>13.1  Introduction</vt:lpstr>
      <vt:lpstr>13.2  Web Basics</vt:lpstr>
      <vt:lpstr>13.2  Web Basics</vt:lpstr>
      <vt:lpstr>13.2  Web Basics (cont.)</vt:lpstr>
      <vt:lpstr>13.2  Web Basics (cont.)</vt:lpstr>
      <vt:lpstr>13.2  Web Basics (cont.)</vt:lpstr>
      <vt:lpstr>13.2  Web Basics (cont.)</vt:lpstr>
      <vt:lpstr>13.2  Web Basics (cont.)</vt:lpstr>
      <vt:lpstr>PowerPoint Presentation</vt:lpstr>
      <vt:lpstr>PowerPoint Presentation</vt:lpstr>
      <vt:lpstr>13.3  Multitier App Architecture</vt:lpstr>
      <vt:lpstr>PowerPoint Presentation</vt:lpstr>
      <vt:lpstr>13.3  Multitier App Architecture (cont.)</vt:lpstr>
      <vt:lpstr>13.3  Multitier App Architecture (cont.)</vt:lpstr>
      <vt:lpstr>13.3  Multitier App Architecture (cont.)</vt:lpstr>
      <vt:lpstr>13.3  Multitier App Architecture (cont.)</vt:lpstr>
      <vt:lpstr>13.4  Your First Web App</vt:lpstr>
      <vt:lpstr>PowerPoint Presentation</vt:lpstr>
      <vt:lpstr>13.4  Your First Web App (cont.)</vt:lpstr>
      <vt:lpstr>PowerPoint Presentation</vt:lpstr>
      <vt:lpstr>13.4  Your First Web App (cont.)</vt:lpstr>
      <vt:lpstr>PowerPoint Presentation</vt:lpstr>
      <vt:lpstr>13.4.1 Building the WebTime App</vt:lpstr>
      <vt:lpstr>PowerPoint Presentation</vt:lpstr>
      <vt:lpstr>13.4.1 Building the WebTime App (cont.)</vt:lpstr>
      <vt:lpstr>PowerPoint Presentation</vt:lpstr>
      <vt:lpstr>PowerPoint Presentation</vt:lpstr>
      <vt:lpstr>13.4.1 Building the WebTime App (cont.)</vt:lpstr>
      <vt:lpstr>13.4.1 Building the WebTime App (cont.)</vt:lpstr>
      <vt:lpstr>PowerPoint Presentation</vt:lpstr>
      <vt:lpstr>13.4.1 Building the WebTime App (cont.)</vt:lpstr>
      <vt:lpstr>13.4.1 Building the WebTime App (cont.)</vt:lpstr>
      <vt:lpstr>PowerPoint Presentation</vt:lpstr>
      <vt:lpstr>13.4.1 Building the WebTime App (cont.)</vt:lpstr>
      <vt:lpstr>PowerPoint Presentation</vt:lpstr>
      <vt:lpstr>13.4.1 Building the WebTime App (cont.)</vt:lpstr>
      <vt:lpstr>13.4.1 Building the WebTime App (cont.)</vt:lpstr>
      <vt:lpstr>13.4.1 Building the WebTime App (cont.)</vt:lpstr>
      <vt:lpstr>13.4.1 Building the WebTime App (cont.)</vt:lpstr>
      <vt:lpstr>13.4.1 Building the WebTime App (cont.)</vt:lpstr>
      <vt:lpstr>13.4.1 Building the WebTime App (cont.)</vt:lpstr>
      <vt:lpstr>13.4.1 Building the WebTime App (cont.)</vt:lpstr>
      <vt:lpstr>PowerPoint Presentation</vt:lpstr>
      <vt:lpstr>13.4.1 Building the WebTime App (cont.)</vt:lpstr>
      <vt:lpstr>PowerPoint Presentation</vt:lpstr>
      <vt:lpstr>13.4.1 Building the WebTime App (cont.)</vt:lpstr>
      <vt:lpstr>PowerPoint Presentation</vt:lpstr>
      <vt:lpstr>13.4.1 Building the WebTime App (cont.)</vt:lpstr>
      <vt:lpstr>13.4.1 Building the WebTime App (cont.)</vt:lpstr>
      <vt:lpstr>13.4.1 Building the WebTime App (cont.)</vt:lpstr>
      <vt:lpstr>PowerPoint Presentation</vt:lpstr>
      <vt:lpstr>PowerPoint Presentation</vt:lpstr>
      <vt:lpstr>13.4.1 Building the WebTime App (cont.)</vt:lpstr>
      <vt:lpstr>PowerPoint Presentation</vt:lpstr>
      <vt:lpstr>PowerPoint Presentation</vt:lpstr>
      <vt:lpstr>13.4.1 Building the WebTime App (cont.)</vt:lpstr>
      <vt:lpstr>13.4.1 Building the WebTime App (cont.)</vt:lpstr>
      <vt:lpstr>13.4.1 Building the WebTime App (cont.)</vt:lpstr>
      <vt:lpstr>13.4.1 Building the WebTime App (cont.)</vt:lpstr>
      <vt:lpstr>13.4.1 Building the WebTime App (cont.)</vt:lpstr>
      <vt:lpstr>13.4.1 Building the WebTime App (cont.)</vt:lpstr>
      <vt:lpstr>13.4.2 Examining WebTime.aspx’s Code-Behind File</vt:lpstr>
      <vt:lpstr>PowerPoint Presentation</vt:lpstr>
      <vt:lpstr>13.4.2 Examining WebTime.aspx’s Code-Behind File (cont.)</vt:lpstr>
      <vt:lpstr>13.4.2 Examining WebTime.aspx’s Code-Behind File (cont.)</vt:lpstr>
      <vt:lpstr>13.5  Standard Web Controls: Designing a Form</vt:lpstr>
      <vt:lpstr>PowerPoint Presentation</vt:lpstr>
      <vt:lpstr>13.5  Standard Web Controls</vt:lpstr>
      <vt:lpstr>PowerPoint Presentation</vt:lpstr>
      <vt:lpstr>13.5  Standard Web Controls (cont.)</vt:lpstr>
      <vt:lpstr>13.5  Standard Web Controls (cont.)</vt:lpstr>
      <vt:lpstr>13.5  Standard Web Controls (cont.)</vt:lpstr>
      <vt:lpstr>13.5  Standard Web Controls (cont.)</vt:lpstr>
      <vt:lpstr>13.5  Standard Web Controls (cont.)</vt:lpstr>
      <vt:lpstr>13.5  Standard Web Controls (cont.)</vt:lpstr>
      <vt:lpstr>13.5  Standard Web Controls (cont.)</vt:lpstr>
      <vt:lpstr>PowerPoint Presentation</vt:lpstr>
      <vt:lpstr>13.5  Standard Web Controls (cont.)</vt:lpstr>
      <vt:lpstr>13.5  Standard Web Controls (cont.)</vt:lpstr>
      <vt:lpstr>13.5  Standard Web Controls (cont.)</vt:lpstr>
      <vt:lpstr>13.5  Standard Web Controls (cont.)</vt:lpstr>
      <vt:lpstr>13.5  Standard Web Controls (cont.)</vt:lpstr>
      <vt:lpstr>13.5  Standard Web Controls (cont.)</vt:lpstr>
      <vt:lpstr>13.5  Standard Web Controls (cont.)</vt:lpstr>
      <vt:lpstr>PowerPoint Presentation</vt:lpstr>
      <vt:lpstr>13.5  Standard Web Controls (cont.)</vt:lpstr>
      <vt:lpstr>13.5  Standard Web Controls (cont.)</vt:lpstr>
      <vt:lpstr>13.5  Standard Web Controls (cont.)</vt:lpstr>
      <vt:lpstr>13.5  Standard Web Controls (cont.)</vt:lpstr>
      <vt:lpstr>13.5  Standard Web Controls (cont.)</vt:lpstr>
      <vt:lpstr>13.6  Validation Controls</vt:lpstr>
      <vt:lpstr>13.6  Validation Controls (cont.)</vt:lpstr>
      <vt:lpstr>13.6  Validation Controls (cont.)</vt:lpstr>
      <vt:lpstr>13.6  Validation Controls (cont.)</vt:lpstr>
      <vt:lpstr>13.6  Validation Controls (cont.)</vt:lpstr>
      <vt:lpstr>13.6  Validation Controls (cont.)</vt:lpstr>
      <vt:lpstr>PowerPoint Presentation</vt:lpstr>
      <vt:lpstr>PowerPoint Presentation</vt:lpstr>
      <vt:lpstr>PowerPoint Presentation</vt:lpstr>
      <vt:lpstr>PowerPoint Presentation</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PowerPoint Presentation</vt:lpstr>
      <vt:lpstr>PowerPoint Presentation</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13.6  Validation Controls (cont.)</vt:lpstr>
      <vt:lpstr>13.7  Session Tracking</vt:lpstr>
      <vt:lpstr>13.7  Session Tracking (cont.)</vt:lpstr>
      <vt:lpstr>13.7  Session Tracking (cont.)</vt:lpstr>
      <vt:lpstr>13.7  Session Tracking (cont.)</vt:lpstr>
      <vt:lpstr>13.7  Session Tracking (cont.)</vt:lpstr>
      <vt:lpstr>13.7  Session Tracking (cont.)</vt:lpstr>
      <vt:lpstr>13.7  Session Tracking (cont.)</vt:lpstr>
      <vt:lpstr>13.7  Session Tracking (cont.)</vt:lpstr>
      <vt:lpstr>13.7.1 Cookies</vt:lpstr>
      <vt:lpstr>13.7.1 Cookies (cont.)</vt:lpstr>
      <vt:lpstr>13.7.1 Cookies (cont.)</vt:lpstr>
      <vt:lpstr>13.7.1 Cookies (cont.)</vt:lpstr>
      <vt:lpstr>13.7.1 Cookies (cont.)</vt:lpstr>
      <vt:lpstr>PowerPoint Presentation</vt:lpstr>
      <vt:lpstr>13.7.1 Session Tracking with HttpSessionState</vt:lpstr>
      <vt:lpstr>13.7.1 Session Tracking with HttpSessionState (cont.)</vt:lpstr>
      <vt:lpstr>13.7.1 Session Tracking with HttpSessionState (cont.)</vt:lpstr>
      <vt:lpstr>13.7.1 Session Tracking with HttpSessionState (cont.)</vt:lpstr>
      <vt:lpstr>PowerPoint Presentation</vt:lpstr>
      <vt:lpstr>PowerPoint Presentation</vt:lpstr>
      <vt:lpstr>PowerPoint Presentation</vt:lpstr>
      <vt:lpstr>13.7.2 Session Tracking with HttpSessionState</vt:lpstr>
      <vt:lpstr>13.7.3 Options.aspx: Selecting a Programming Language</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PowerPoint Presentation</vt:lpstr>
      <vt:lpstr>PowerPoint Presentation</vt:lpstr>
      <vt:lpstr>PowerPoint Presentation</vt:lpstr>
      <vt:lpstr>13.7.3 Options.aspx: Selecting a Programming Language (cont.)</vt:lpstr>
      <vt:lpstr>13.7.3 Options.aspx: Selecting a Programming Language (cont.)</vt:lpstr>
      <vt:lpstr>PowerPoint Presentation</vt:lpstr>
      <vt:lpstr>13.7.3 Options.aspx: Selecting a Programming Language (cont.)</vt:lpstr>
      <vt:lpstr>13.7.3 Options.aspx: Selecting a Programming Language (cont.)</vt:lpstr>
      <vt:lpstr>13.7.3 Options.aspx: Selecting a Programming Language (cont.)</vt:lpstr>
      <vt:lpstr>13.7.3 Options.aspx: Selecting a Programming Language (cont.)</vt:lpstr>
      <vt:lpstr>PowerPoint Presentation</vt:lpstr>
      <vt:lpstr>PowerPoint Presentation</vt:lpstr>
      <vt:lpstr>13.7.4 Recommendations.aspx: Displaying Recommendations Based on Session Values</vt:lpstr>
      <vt:lpstr>13.7.4 Recommendations.aspx: Displaying Recommendations Based on Session Values (cont.)</vt:lpstr>
      <vt:lpstr>13.7.4 Recommendations.aspx: Displaying Recommendations Based on Session Values (cont.)</vt:lpstr>
      <vt:lpstr>13.7.4 Recommendations.aspx: Displaying Recommendations Based on Session Values (cont.)</vt:lpstr>
      <vt:lpstr>13.7.4 Recommendations.aspx: Displaying Recommendations Based on Session Values (cont.)</vt:lpstr>
      <vt:lpstr>PowerPoint Presentation</vt:lpstr>
      <vt:lpstr>PowerPoint Presentation</vt:lpstr>
      <vt:lpstr>13.7.4 Recommendations.aspx: Displaying Recommendations Based on Session Values (cont.)</vt:lpstr>
      <vt:lpstr>13.8  Case Study: Database-Driven ASP.NET Guestbook</vt:lpstr>
      <vt:lpstr>13.8  Case Study: Database-Driven ASP.NET Guestbook (cont.)</vt:lpstr>
      <vt:lpstr>PowerPoint Presentation</vt:lpstr>
      <vt:lpstr>13.8  Case Study: Database-Driven ASP.NET Guestbook (cont.)</vt:lpstr>
      <vt:lpstr>13.8  Case Study: Database-Driven ASP.NET Guestbook (cont.)</vt:lpstr>
      <vt:lpstr>PowerPoint Presentation</vt:lpstr>
      <vt:lpstr>PowerPoint Presentation</vt:lpstr>
      <vt:lpstr>13.8.1 Building a Web Form that Displays Data from a Database</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13.8.1 Building a Web Form that Displays Data from a Database (cont.)</vt:lpstr>
      <vt:lpstr>PowerPoint Presentation</vt:lpstr>
      <vt:lpstr>13.8.1 Building a Web Form that Displays Data from a Database (cont.)</vt:lpstr>
      <vt:lpstr>13.8.1 Building a Web Form that Displays Data from a Database (cont.)</vt:lpstr>
      <vt:lpstr>13.8.1 Building a Web Form that Displays Data from a Database (cont.)</vt:lpstr>
      <vt:lpstr>PowerPoint Presentation</vt:lpstr>
      <vt:lpstr>PowerPoint Presentation</vt:lpstr>
      <vt:lpstr>13.8.1 Building a Web Form that Displays Data from a Database (cont.)</vt:lpstr>
      <vt:lpstr>13.8.1 Building a Web Form that Displays Data from a Database (cont.)</vt:lpstr>
      <vt:lpstr>13.8.2 Modifying the Code-Behind File for the Guestbook App</vt:lpstr>
      <vt:lpstr>PowerPoint Presentation</vt:lpstr>
      <vt:lpstr>PowerPoint Presentation</vt:lpstr>
      <vt:lpstr>13.8.3 Modifying the Code-Behind File for the Guestbook App (cont.)</vt:lpstr>
      <vt:lpstr>13.8.3 Modifying the Code-Behind File for the Guestbook App (cont.)</vt:lpstr>
      <vt:lpstr>13.8.3 Modifying the Code-Behind File for the Guestbook App (cont.)</vt:lpstr>
      <vt:lpstr>13.9  Online Case Study: ASP.NET AJAX</vt:lpstr>
      <vt:lpstr>13.10  Online Case Study: Password-Protected Books Database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 Development with ASP.NET</dc:title>
  <dc:creator>Windows User</dc:creator>
  <cp:lastModifiedBy>Adrian Hargraves</cp:lastModifiedBy>
  <cp:revision>55</cp:revision>
  <dcterms:created xsi:type="dcterms:W3CDTF">2010-03-15T20:01:59Z</dcterms:created>
  <dcterms:modified xsi:type="dcterms:W3CDTF">2018-07-24T00:59:28Z</dcterms:modified>
</cp:coreProperties>
</file>